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9" r:id="rId2"/>
    <p:sldId id="271" r:id="rId3"/>
    <p:sldId id="293" r:id="rId4"/>
    <p:sldId id="351" r:id="rId5"/>
    <p:sldId id="352" r:id="rId6"/>
    <p:sldId id="308" r:id="rId7"/>
    <p:sldId id="309" r:id="rId8"/>
    <p:sldId id="329" r:id="rId9"/>
    <p:sldId id="310" r:id="rId10"/>
    <p:sldId id="326" r:id="rId11"/>
    <p:sldId id="313" r:id="rId12"/>
    <p:sldId id="330" r:id="rId13"/>
    <p:sldId id="270" r:id="rId14"/>
    <p:sldId id="332" r:id="rId15"/>
    <p:sldId id="333" r:id="rId16"/>
    <p:sldId id="334" r:id="rId17"/>
    <p:sldId id="335" r:id="rId18"/>
    <p:sldId id="338" r:id="rId19"/>
    <p:sldId id="337" r:id="rId20"/>
    <p:sldId id="339" r:id="rId21"/>
    <p:sldId id="340" r:id="rId22"/>
    <p:sldId id="341" r:id="rId23"/>
    <p:sldId id="342" r:id="rId24"/>
    <p:sldId id="343" r:id="rId25"/>
    <p:sldId id="331" r:id="rId26"/>
    <p:sldId id="345" r:id="rId27"/>
    <p:sldId id="344" r:id="rId28"/>
    <p:sldId id="348" r:id="rId29"/>
    <p:sldId id="1281" r:id="rId30"/>
    <p:sldId id="349" r:id="rId31"/>
    <p:sldId id="346" r:id="rId32"/>
    <p:sldId id="347" r:id="rId33"/>
    <p:sldId id="353" r:id="rId34"/>
    <p:sldId id="354" r:id="rId35"/>
    <p:sldId id="355" r:id="rId36"/>
    <p:sldId id="356" r:id="rId37"/>
    <p:sldId id="1282" r:id="rId38"/>
    <p:sldId id="1283" r:id="rId39"/>
    <p:sldId id="357" r:id="rId40"/>
    <p:sldId id="1284" r:id="rId41"/>
    <p:sldId id="358" r:id="rId42"/>
    <p:sldId id="1278" r:id="rId43"/>
    <p:sldId id="1277" r:id="rId44"/>
    <p:sldId id="1279" r:id="rId45"/>
    <p:sldId id="1286" r:id="rId46"/>
    <p:sldId id="1285" r:id="rId47"/>
    <p:sldId id="1280" r:id="rId48"/>
    <p:sldId id="1276"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寅聪" initials="寅聪" lastIdx="1" clrIdx="0">
    <p:extLst>
      <p:ext uri="{19B8F6BF-5375-455C-9EA6-DF929625EA0E}">
        <p15:presenceInfo xmlns:p15="http://schemas.microsoft.com/office/powerpoint/2012/main" userId="270e8f80dfd219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C2E"/>
    <a:srgbClr val="EA8464"/>
    <a:srgbClr val="C8C4BC"/>
    <a:srgbClr val="131426"/>
    <a:srgbClr val="333F50"/>
    <a:srgbClr val="F7D9D3"/>
    <a:srgbClr val="6E6C67"/>
    <a:srgbClr val="7F82BF"/>
    <a:srgbClr val="F8CDC4"/>
    <a:srgbClr val="F3A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2515" autoAdjust="0"/>
  </p:normalViewPr>
  <p:slideViewPr>
    <p:cSldViewPr snapToGrid="0">
      <p:cViewPr varScale="1">
        <p:scale>
          <a:sx n="79" d="100"/>
          <a:sy n="79" d="100"/>
        </p:scale>
        <p:origin x="370"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extLst>
      <p:ext uri="{BB962C8B-B14F-4D97-AF65-F5344CB8AC3E}">
        <p14:creationId xmlns:p14="http://schemas.microsoft.com/office/powerpoint/2010/main" val="410283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57950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366613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314773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366613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extLst>
      <p:ext uri="{BB962C8B-B14F-4D97-AF65-F5344CB8AC3E}">
        <p14:creationId xmlns:p14="http://schemas.microsoft.com/office/powerpoint/2010/main" val="348701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extLst>
      <p:ext uri="{BB962C8B-B14F-4D97-AF65-F5344CB8AC3E}">
        <p14:creationId xmlns:p14="http://schemas.microsoft.com/office/powerpoint/2010/main" val="4047734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extLst>
      <p:ext uri="{BB962C8B-B14F-4D97-AF65-F5344CB8AC3E}">
        <p14:creationId xmlns:p14="http://schemas.microsoft.com/office/powerpoint/2010/main" val="4272707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extLst>
      <p:ext uri="{BB962C8B-B14F-4D97-AF65-F5344CB8AC3E}">
        <p14:creationId xmlns:p14="http://schemas.microsoft.com/office/powerpoint/2010/main" val="323129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extLst>
      <p:ext uri="{BB962C8B-B14F-4D97-AF65-F5344CB8AC3E}">
        <p14:creationId xmlns:p14="http://schemas.microsoft.com/office/powerpoint/2010/main" val="9329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extLst>
      <p:ext uri="{BB962C8B-B14F-4D97-AF65-F5344CB8AC3E}">
        <p14:creationId xmlns:p14="http://schemas.microsoft.com/office/powerpoint/2010/main" val="3015325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extLst>
      <p:ext uri="{BB962C8B-B14F-4D97-AF65-F5344CB8AC3E}">
        <p14:creationId xmlns:p14="http://schemas.microsoft.com/office/powerpoint/2010/main" val="416178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378160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extLst>
      <p:ext uri="{BB962C8B-B14F-4D97-AF65-F5344CB8AC3E}">
        <p14:creationId xmlns:p14="http://schemas.microsoft.com/office/powerpoint/2010/main" val="3181431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extLst>
      <p:ext uri="{BB962C8B-B14F-4D97-AF65-F5344CB8AC3E}">
        <p14:creationId xmlns:p14="http://schemas.microsoft.com/office/powerpoint/2010/main" val="415086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extLst>
      <p:ext uri="{BB962C8B-B14F-4D97-AF65-F5344CB8AC3E}">
        <p14:creationId xmlns:p14="http://schemas.microsoft.com/office/powerpoint/2010/main" val="392840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extLst>
      <p:ext uri="{BB962C8B-B14F-4D97-AF65-F5344CB8AC3E}">
        <p14:creationId xmlns:p14="http://schemas.microsoft.com/office/powerpoint/2010/main" val="3330190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extLst>
      <p:ext uri="{BB962C8B-B14F-4D97-AF65-F5344CB8AC3E}">
        <p14:creationId xmlns:p14="http://schemas.microsoft.com/office/powerpoint/2010/main" val="3914252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25</a:t>
            </a:fld>
            <a:endParaRPr lang="zh-CN" altLang="en-US"/>
          </a:p>
        </p:txBody>
      </p:sp>
    </p:spTree>
    <p:extLst>
      <p:ext uri="{BB962C8B-B14F-4D97-AF65-F5344CB8AC3E}">
        <p14:creationId xmlns:p14="http://schemas.microsoft.com/office/powerpoint/2010/main" val="38315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26</a:t>
            </a:fld>
            <a:endParaRPr lang="zh-CN" altLang="en-US"/>
          </a:p>
        </p:txBody>
      </p:sp>
    </p:spTree>
    <p:extLst>
      <p:ext uri="{BB962C8B-B14F-4D97-AF65-F5344CB8AC3E}">
        <p14:creationId xmlns:p14="http://schemas.microsoft.com/office/powerpoint/2010/main" val="61433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27</a:t>
            </a:fld>
            <a:endParaRPr lang="zh-CN" altLang="en-US"/>
          </a:p>
        </p:txBody>
      </p:sp>
    </p:spTree>
    <p:extLst>
      <p:ext uri="{BB962C8B-B14F-4D97-AF65-F5344CB8AC3E}">
        <p14:creationId xmlns:p14="http://schemas.microsoft.com/office/powerpoint/2010/main" val="2559900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28</a:t>
            </a:fld>
            <a:endParaRPr lang="zh-CN" altLang="en-US"/>
          </a:p>
        </p:txBody>
      </p:sp>
    </p:spTree>
    <p:extLst>
      <p:ext uri="{BB962C8B-B14F-4D97-AF65-F5344CB8AC3E}">
        <p14:creationId xmlns:p14="http://schemas.microsoft.com/office/powerpoint/2010/main" val="1136790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29</a:t>
            </a:fld>
            <a:endParaRPr lang="zh-CN" altLang="en-US"/>
          </a:p>
        </p:txBody>
      </p:sp>
    </p:spTree>
    <p:extLst>
      <p:ext uri="{BB962C8B-B14F-4D97-AF65-F5344CB8AC3E}">
        <p14:creationId xmlns:p14="http://schemas.microsoft.com/office/powerpoint/2010/main" val="1442174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3147734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30</a:t>
            </a:fld>
            <a:endParaRPr lang="zh-CN" altLang="en-US"/>
          </a:p>
        </p:txBody>
      </p:sp>
    </p:spTree>
    <p:extLst>
      <p:ext uri="{BB962C8B-B14F-4D97-AF65-F5344CB8AC3E}">
        <p14:creationId xmlns:p14="http://schemas.microsoft.com/office/powerpoint/2010/main" val="270516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31</a:t>
            </a:fld>
            <a:endParaRPr lang="zh-CN" altLang="en-US"/>
          </a:p>
        </p:txBody>
      </p:sp>
    </p:spTree>
    <p:extLst>
      <p:ext uri="{BB962C8B-B14F-4D97-AF65-F5344CB8AC3E}">
        <p14:creationId xmlns:p14="http://schemas.microsoft.com/office/powerpoint/2010/main" val="94031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32</a:t>
            </a:fld>
            <a:endParaRPr lang="zh-CN" altLang="en-US"/>
          </a:p>
        </p:txBody>
      </p:sp>
    </p:spTree>
    <p:extLst>
      <p:ext uri="{BB962C8B-B14F-4D97-AF65-F5344CB8AC3E}">
        <p14:creationId xmlns:p14="http://schemas.microsoft.com/office/powerpoint/2010/main" val="2225869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33</a:t>
            </a:fld>
            <a:endParaRPr lang="zh-CN" altLang="en-US"/>
          </a:p>
        </p:txBody>
      </p:sp>
    </p:spTree>
    <p:extLst>
      <p:ext uri="{BB962C8B-B14F-4D97-AF65-F5344CB8AC3E}">
        <p14:creationId xmlns:p14="http://schemas.microsoft.com/office/powerpoint/2010/main" val="4155841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34</a:t>
            </a:fld>
            <a:endParaRPr lang="zh-CN" altLang="en-US"/>
          </a:p>
        </p:txBody>
      </p:sp>
    </p:spTree>
    <p:extLst>
      <p:ext uri="{BB962C8B-B14F-4D97-AF65-F5344CB8AC3E}">
        <p14:creationId xmlns:p14="http://schemas.microsoft.com/office/powerpoint/2010/main" val="3587760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35</a:t>
            </a:fld>
            <a:endParaRPr lang="zh-CN" altLang="en-US"/>
          </a:p>
        </p:txBody>
      </p:sp>
    </p:spTree>
    <p:extLst>
      <p:ext uri="{BB962C8B-B14F-4D97-AF65-F5344CB8AC3E}">
        <p14:creationId xmlns:p14="http://schemas.microsoft.com/office/powerpoint/2010/main" val="696130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36</a:t>
            </a:fld>
            <a:endParaRPr lang="zh-CN" altLang="en-US"/>
          </a:p>
        </p:txBody>
      </p:sp>
    </p:spTree>
    <p:extLst>
      <p:ext uri="{BB962C8B-B14F-4D97-AF65-F5344CB8AC3E}">
        <p14:creationId xmlns:p14="http://schemas.microsoft.com/office/powerpoint/2010/main" val="1462530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37</a:t>
            </a:fld>
            <a:endParaRPr lang="zh-CN" altLang="en-US"/>
          </a:p>
        </p:txBody>
      </p:sp>
    </p:spTree>
    <p:extLst>
      <p:ext uri="{BB962C8B-B14F-4D97-AF65-F5344CB8AC3E}">
        <p14:creationId xmlns:p14="http://schemas.microsoft.com/office/powerpoint/2010/main" val="250579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38</a:t>
            </a:fld>
            <a:endParaRPr lang="zh-CN" altLang="en-US"/>
          </a:p>
        </p:txBody>
      </p:sp>
    </p:spTree>
    <p:extLst>
      <p:ext uri="{BB962C8B-B14F-4D97-AF65-F5344CB8AC3E}">
        <p14:creationId xmlns:p14="http://schemas.microsoft.com/office/powerpoint/2010/main" val="204283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39</a:t>
            </a:fld>
            <a:endParaRPr lang="zh-CN" altLang="en-US"/>
          </a:p>
        </p:txBody>
      </p:sp>
    </p:spTree>
    <p:extLst>
      <p:ext uri="{BB962C8B-B14F-4D97-AF65-F5344CB8AC3E}">
        <p14:creationId xmlns:p14="http://schemas.microsoft.com/office/powerpoint/2010/main" val="172460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extLst>
      <p:ext uri="{BB962C8B-B14F-4D97-AF65-F5344CB8AC3E}">
        <p14:creationId xmlns:p14="http://schemas.microsoft.com/office/powerpoint/2010/main" val="2348870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40</a:t>
            </a:fld>
            <a:endParaRPr lang="zh-CN" altLang="en-US"/>
          </a:p>
        </p:txBody>
      </p:sp>
    </p:spTree>
    <p:extLst>
      <p:ext uri="{BB962C8B-B14F-4D97-AF65-F5344CB8AC3E}">
        <p14:creationId xmlns:p14="http://schemas.microsoft.com/office/powerpoint/2010/main" val="899162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41</a:t>
            </a:fld>
            <a:endParaRPr lang="zh-CN" altLang="en-US"/>
          </a:p>
        </p:txBody>
      </p:sp>
    </p:spTree>
    <p:extLst>
      <p:ext uri="{BB962C8B-B14F-4D97-AF65-F5344CB8AC3E}">
        <p14:creationId xmlns:p14="http://schemas.microsoft.com/office/powerpoint/2010/main" val="1595925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42</a:t>
            </a:fld>
            <a:endParaRPr lang="zh-CN" altLang="en-US"/>
          </a:p>
        </p:txBody>
      </p:sp>
    </p:spTree>
    <p:extLst>
      <p:ext uri="{BB962C8B-B14F-4D97-AF65-F5344CB8AC3E}">
        <p14:creationId xmlns:p14="http://schemas.microsoft.com/office/powerpoint/2010/main" val="1572210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43</a:t>
            </a:fld>
            <a:endParaRPr lang="zh-CN" altLang="en-US"/>
          </a:p>
        </p:txBody>
      </p:sp>
    </p:spTree>
    <p:extLst>
      <p:ext uri="{BB962C8B-B14F-4D97-AF65-F5344CB8AC3E}">
        <p14:creationId xmlns:p14="http://schemas.microsoft.com/office/powerpoint/2010/main" val="1413268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44</a:t>
            </a:fld>
            <a:endParaRPr lang="zh-CN" altLang="en-US"/>
          </a:p>
        </p:txBody>
      </p:sp>
    </p:spTree>
    <p:extLst>
      <p:ext uri="{BB962C8B-B14F-4D97-AF65-F5344CB8AC3E}">
        <p14:creationId xmlns:p14="http://schemas.microsoft.com/office/powerpoint/2010/main" val="788294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45</a:t>
            </a:fld>
            <a:endParaRPr lang="zh-CN" altLang="en-US"/>
          </a:p>
        </p:txBody>
      </p:sp>
    </p:spTree>
    <p:extLst>
      <p:ext uri="{BB962C8B-B14F-4D97-AF65-F5344CB8AC3E}">
        <p14:creationId xmlns:p14="http://schemas.microsoft.com/office/powerpoint/2010/main" val="4165875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46</a:t>
            </a:fld>
            <a:endParaRPr lang="zh-CN" altLang="en-US"/>
          </a:p>
        </p:txBody>
      </p:sp>
    </p:spTree>
    <p:extLst>
      <p:ext uri="{BB962C8B-B14F-4D97-AF65-F5344CB8AC3E}">
        <p14:creationId xmlns:p14="http://schemas.microsoft.com/office/powerpoint/2010/main" val="4178355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47</a:t>
            </a:fld>
            <a:endParaRPr lang="zh-CN" altLang="en-US"/>
          </a:p>
        </p:txBody>
      </p:sp>
    </p:spTree>
    <p:extLst>
      <p:ext uri="{BB962C8B-B14F-4D97-AF65-F5344CB8AC3E}">
        <p14:creationId xmlns:p14="http://schemas.microsoft.com/office/powerpoint/2010/main" val="3796902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43477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extLst>
      <p:ext uri="{BB962C8B-B14F-4D97-AF65-F5344CB8AC3E}">
        <p14:creationId xmlns:p14="http://schemas.microsoft.com/office/powerpoint/2010/main" val="340047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3147734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366613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366613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366613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13304830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82006795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40981437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48581823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44373440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97701137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426635939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6891871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13363663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76580220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35327115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t>2022/5/31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t>‹#›</a:t>
            </a:fld>
            <a:endParaRPr lang="zh-CN" altLang="en-US"/>
          </a:p>
        </p:txBody>
      </p:sp>
      <p:sp>
        <p:nvSpPr>
          <p:cNvPr id="7" name="矩形 6"/>
          <p:cNvSpPr/>
          <p:nvPr/>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6445605"/>
            <a:ext cx="12191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 y="6445605"/>
            <a:ext cx="1062446"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182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p:nvSpPr>
        <p:spPr>
          <a:xfrm>
            <a:off x="-1" y="2075824"/>
            <a:ext cx="12192000" cy="144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流程图: 手动输入 18"/>
          <p:cNvSpPr/>
          <p:nvPr/>
        </p:nvSpPr>
        <p:spPr>
          <a:xfrm rot="5400000">
            <a:off x="3884295" y="-410847"/>
            <a:ext cx="609602" cy="83781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0 h 10791"/>
              <a:gd name="connsiteX1" fmla="*/ 10000 w 10000"/>
              <a:gd name="connsiteY1" fmla="*/ 791 h 10791"/>
              <a:gd name="connsiteX2" fmla="*/ 10000 w 10000"/>
              <a:gd name="connsiteY2" fmla="*/ 10791 h 10791"/>
              <a:gd name="connsiteX3" fmla="*/ 0 w 10000"/>
              <a:gd name="connsiteY3" fmla="*/ 10791 h 10791"/>
              <a:gd name="connsiteX4" fmla="*/ 0 w 10000"/>
              <a:gd name="connsiteY4" fmla="*/ 0 h 10791"/>
              <a:gd name="connsiteX0" fmla="*/ 0 w 10000"/>
              <a:gd name="connsiteY0" fmla="*/ 0 h 10791"/>
              <a:gd name="connsiteX1" fmla="*/ 10000 w 10000"/>
              <a:gd name="connsiteY1" fmla="*/ 325 h 10791"/>
              <a:gd name="connsiteX2" fmla="*/ 10000 w 10000"/>
              <a:gd name="connsiteY2" fmla="*/ 10791 h 10791"/>
              <a:gd name="connsiteX3" fmla="*/ 0 w 10000"/>
              <a:gd name="connsiteY3" fmla="*/ 10791 h 10791"/>
              <a:gd name="connsiteX4" fmla="*/ 0 w 10000"/>
              <a:gd name="connsiteY4" fmla="*/ 0 h 10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91">
                <a:moveTo>
                  <a:pt x="0" y="0"/>
                </a:moveTo>
                <a:lnTo>
                  <a:pt x="10000" y="325"/>
                </a:lnTo>
                <a:lnTo>
                  <a:pt x="10000" y="10791"/>
                </a:lnTo>
                <a:lnTo>
                  <a:pt x="0" y="10791"/>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流程图: 手动输入 21"/>
          <p:cNvSpPr/>
          <p:nvPr/>
        </p:nvSpPr>
        <p:spPr>
          <a:xfrm rot="16200000" flipH="1">
            <a:off x="9870952" y="1762006"/>
            <a:ext cx="609847" cy="40322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52"/>
              <a:gd name="connsiteY0" fmla="*/ 481 h 10000"/>
              <a:gd name="connsiteX1" fmla="*/ 10052 w 10052"/>
              <a:gd name="connsiteY1" fmla="*/ 0 h 10000"/>
              <a:gd name="connsiteX2" fmla="*/ 10052 w 10052"/>
              <a:gd name="connsiteY2" fmla="*/ 10000 h 10000"/>
              <a:gd name="connsiteX3" fmla="*/ 52 w 10052"/>
              <a:gd name="connsiteY3" fmla="*/ 10000 h 10000"/>
              <a:gd name="connsiteX4" fmla="*/ 0 w 10052"/>
              <a:gd name="connsiteY4" fmla="*/ 481 h 10000"/>
              <a:gd name="connsiteX0" fmla="*/ 30 w 10004"/>
              <a:gd name="connsiteY0" fmla="*/ 643 h 10000"/>
              <a:gd name="connsiteX1" fmla="*/ 10004 w 10004"/>
              <a:gd name="connsiteY1" fmla="*/ 0 h 10000"/>
              <a:gd name="connsiteX2" fmla="*/ 10004 w 10004"/>
              <a:gd name="connsiteY2" fmla="*/ 10000 h 10000"/>
              <a:gd name="connsiteX3" fmla="*/ 4 w 10004"/>
              <a:gd name="connsiteY3" fmla="*/ 10000 h 10000"/>
              <a:gd name="connsiteX4" fmla="*/ 30 w 10004"/>
              <a:gd name="connsiteY4" fmla="*/ 64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TextBox 22"/>
          <p:cNvSpPr txBox="1"/>
          <p:nvPr/>
        </p:nvSpPr>
        <p:spPr>
          <a:xfrm>
            <a:off x="180975" y="2282423"/>
            <a:ext cx="12011025" cy="769441"/>
          </a:xfrm>
          <a:prstGeom prst="rect">
            <a:avLst/>
          </a:prstGeom>
          <a:noFill/>
        </p:spPr>
        <p:txBody>
          <a:bodyPr wrap="square">
            <a:spAutoFit/>
          </a:bodyPr>
          <a:lstStyle/>
          <a:p>
            <a:pPr algn="ctr">
              <a:defRPr/>
            </a:pPr>
            <a:r>
              <a:rPr lang="zh-CN" altLang="en-US" sz="44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基于</a:t>
            </a:r>
            <a:r>
              <a:rPr lang="en-US" altLang="zh-CN" sz="44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Paddle</a:t>
            </a:r>
            <a:r>
              <a:rPr lang="zh-CN" altLang="en-US" sz="44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的</a:t>
            </a:r>
            <a:r>
              <a:rPr lang="en-US" altLang="zh-CN" sz="4400" b="1" dirty="0" err="1">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SSD_mobilenet</a:t>
            </a:r>
            <a:r>
              <a:rPr lang="zh-CN" altLang="en-US" sz="44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网络加速优化</a:t>
            </a:r>
          </a:p>
        </p:txBody>
      </p:sp>
      <p:cxnSp>
        <p:nvCxnSpPr>
          <p:cNvPr id="27" name="直接连接符 26"/>
          <p:cNvCxnSpPr/>
          <p:nvPr/>
        </p:nvCxnSpPr>
        <p:spPr>
          <a:xfrm>
            <a:off x="1472740" y="3307599"/>
            <a:ext cx="10093574" cy="0"/>
          </a:xfrm>
          <a:prstGeom prst="line">
            <a:avLst/>
          </a:prstGeom>
          <a:noFill/>
          <a:ln w="9525" cap="flat" cmpd="sng" algn="ctr">
            <a:solidFill>
              <a:sysClr val="window" lastClr="FFFFFF"/>
            </a:solidFill>
            <a:prstDash val="solid"/>
          </a:ln>
          <a:effectLst/>
        </p:spPr>
      </p:cxnSp>
      <p:sp>
        <p:nvSpPr>
          <p:cNvPr id="2" name="TextBox 1"/>
          <p:cNvSpPr txBox="1"/>
          <p:nvPr/>
        </p:nvSpPr>
        <p:spPr>
          <a:xfrm>
            <a:off x="4688732" y="4308427"/>
            <a:ext cx="3471018" cy="2243050"/>
          </a:xfrm>
          <a:prstGeom prst="rect">
            <a:avLst/>
          </a:prstGeom>
          <a:noFill/>
        </p:spPr>
        <p:txBody>
          <a:bodyPr wrap="square" rtlCol="0">
            <a:spAutoFit/>
          </a:bodyPr>
          <a:lstStyle/>
          <a:p>
            <a:pPr>
              <a:lnSpc>
                <a:spcPct val="150000"/>
              </a:lnSpc>
            </a:pPr>
            <a:r>
              <a:rPr lang="zh-CN" altLang="en-US" sz="2400" b="1" dirty="0">
                <a:latin typeface="微软雅黑" pitchFamily="34" charset="-122"/>
                <a:ea typeface="微软雅黑" pitchFamily="34" charset="-122"/>
              </a:rPr>
              <a:t>赛杯：海云捷讯杯</a:t>
            </a:r>
            <a:endParaRPr lang="en-US" altLang="zh-CN" sz="2400" b="1" dirty="0">
              <a:latin typeface="微软雅黑" pitchFamily="34" charset="-122"/>
              <a:ea typeface="微软雅黑" pitchFamily="34" charset="-122"/>
            </a:endParaRPr>
          </a:p>
          <a:p>
            <a:pPr>
              <a:lnSpc>
                <a:spcPct val="150000"/>
              </a:lnSpc>
            </a:pPr>
            <a:r>
              <a:rPr lang="zh-CN" altLang="en-US" sz="2400" b="1" dirty="0">
                <a:latin typeface="微软雅黑" pitchFamily="34" charset="-122"/>
                <a:ea typeface="微软雅黑" pitchFamily="34" charset="-122"/>
              </a:rPr>
              <a:t>姓名：汪寅聪</a:t>
            </a:r>
            <a:endParaRPr lang="en-US" altLang="zh-CN" sz="2400" b="1" dirty="0">
              <a:latin typeface="微软雅黑" pitchFamily="34" charset="-122"/>
              <a:ea typeface="微软雅黑" pitchFamily="34" charset="-122"/>
            </a:endParaRPr>
          </a:p>
          <a:p>
            <a:pPr>
              <a:lnSpc>
                <a:spcPct val="150000"/>
              </a:lnSpc>
            </a:pPr>
            <a:r>
              <a:rPr lang="zh-CN" altLang="en-US" sz="2400" b="1" dirty="0">
                <a:latin typeface="微软雅黑" pitchFamily="34" charset="-122"/>
                <a:ea typeface="微软雅黑" pitchFamily="34" charset="-122"/>
              </a:rPr>
              <a:t>专业：集成电路</a:t>
            </a:r>
            <a:endParaRPr lang="en-US" altLang="zh-CN" sz="2400" b="1" dirty="0">
              <a:latin typeface="微软雅黑" pitchFamily="34" charset="-122"/>
              <a:ea typeface="微软雅黑" pitchFamily="34" charset="-122"/>
            </a:endParaRPr>
          </a:p>
          <a:p>
            <a:pPr>
              <a:lnSpc>
                <a:spcPct val="150000"/>
              </a:lnSpc>
            </a:pPr>
            <a:r>
              <a:rPr lang="zh-CN" altLang="en-US" sz="2400" b="1" dirty="0">
                <a:latin typeface="微软雅黑" pitchFamily="34" charset="-122"/>
                <a:ea typeface="微软雅黑" pitchFamily="34" charset="-122"/>
              </a:rPr>
              <a:t>队伍：十年踪迹十年芯</a:t>
            </a:r>
            <a:endParaRPr lang="en-US" altLang="zh-CN" sz="2400" b="1" dirty="0">
              <a:latin typeface="微软雅黑" pitchFamily="34" charset="-122"/>
              <a:ea typeface="微软雅黑" pitchFamily="34" charset="-122"/>
            </a:endParaRPr>
          </a:p>
        </p:txBody>
      </p:sp>
      <p:pic>
        <p:nvPicPr>
          <p:cNvPr id="4098" name="Picture 2">
            <a:extLst>
              <a:ext uri="{FF2B5EF4-FFF2-40B4-BE49-F238E27FC236}">
                <a16:creationId xmlns:a16="http://schemas.microsoft.com/office/drawing/2014/main" id="{BCAB4C5A-0DF1-3AAD-DCB0-2EB3AC3BA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05" t="4323" r="14285" b="7485"/>
          <a:stretch/>
        </p:blipFill>
        <p:spPr bwMode="auto">
          <a:xfrm>
            <a:off x="9513650" y="33932"/>
            <a:ext cx="2431915" cy="20079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EACB3DB-64EF-8EDD-68C9-9311D0E77A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27170"/>
            <a:ext cx="9513651" cy="178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82825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250" fill="hold"/>
                                        <p:tgtEl>
                                          <p:spTgt spid="19"/>
                                        </p:tgtEl>
                                        <p:attrNameLst>
                                          <p:attrName>ppt_x</p:attrName>
                                        </p:attrNameLst>
                                      </p:cBhvr>
                                      <p:tavLst>
                                        <p:tav tm="0">
                                          <p:val>
                                            <p:strVal val="0-#ppt_w/2"/>
                                          </p:val>
                                        </p:tav>
                                        <p:tav tm="100000">
                                          <p:val>
                                            <p:strVal val="#ppt_x"/>
                                          </p:val>
                                        </p:tav>
                                      </p:tavLst>
                                    </p:anim>
                                    <p:anim calcmode="lin" valueType="num">
                                      <p:cBhvr additive="base">
                                        <p:cTn id="13" dur="250" fill="hold"/>
                                        <p:tgtEl>
                                          <p:spTgt spid="1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15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250" fill="hold"/>
                                        <p:tgtEl>
                                          <p:spTgt spid="22"/>
                                        </p:tgtEl>
                                        <p:attrNameLst>
                                          <p:attrName>ppt_x</p:attrName>
                                        </p:attrNameLst>
                                      </p:cBhvr>
                                      <p:tavLst>
                                        <p:tav tm="0">
                                          <p:val>
                                            <p:strVal val="1+#ppt_w/2"/>
                                          </p:val>
                                        </p:tav>
                                        <p:tav tm="100000">
                                          <p:val>
                                            <p:strVal val="#ppt_x"/>
                                          </p:val>
                                        </p:tav>
                                      </p:tavLst>
                                    </p:anim>
                                    <p:anim calcmode="lin" valueType="num">
                                      <p:cBhvr additive="base">
                                        <p:cTn id="17" dur="250" fill="hold"/>
                                        <p:tgtEl>
                                          <p:spTgt spid="22"/>
                                        </p:tgtEl>
                                        <p:attrNameLst>
                                          <p:attrName>ppt_y</p:attrName>
                                        </p:attrNameLst>
                                      </p:cBhvr>
                                      <p:tavLst>
                                        <p:tav tm="0">
                                          <p:val>
                                            <p:strVal val="#ppt_y"/>
                                          </p:val>
                                        </p:tav>
                                        <p:tav tm="100000">
                                          <p:val>
                                            <p:strVal val="#ppt_y"/>
                                          </p:val>
                                        </p:tav>
                                      </p:tavLst>
                                    </p:anim>
                                  </p:childTnLst>
                                </p:cTn>
                              </p:par>
                            </p:childTnLst>
                          </p:cTn>
                        </p:par>
                        <p:par>
                          <p:cTn id="18" fill="hold">
                            <p:stCondLst>
                              <p:cond delay="650"/>
                            </p:stCondLst>
                            <p:childTnLst>
                              <p:par>
                                <p:cTn id="19" presetID="2" presetClass="entr" presetSubtype="9"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1150"/>
                            </p:stCondLst>
                            <p:childTnLst>
                              <p:par>
                                <p:cTn id="24" presetID="2" presetClass="entr" presetSubtype="2"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250" fill="hold"/>
                                        <p:tgtEl>
                                          <p:spTgt spid="27"/>
                                        </p:tgtEl>
                                        <p:attrNameLst>
                                          <p:attrName>ppt_x</p:attrName>
                                        </p:attrNameLst>
                                      </p:cBhvr>
                                      <p:tavLst>
                                        <p:tav tm="0">
                                          <p:val>
                                            <p:strVal val="1+#ppt_w/2"/>
                                          </p:val>
                                        </p:tav>
                                        <p:tav tm="100000">
                                          <p:val>
                                            <p:strVal val="#ppt_x"/>
                                          </p:val>
                                        </p:tav>
                                      </p:tavLst>
                                    </p:anim>
                                    <p:anim calcmode="lin" valueType="num">
                                      <p:cBhvr additive="base">
                                        <p:cTn id="27" dur="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2" grpId="0"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2.3 </a:t>
              </a:r>
              <a:r>
                <a:rPr lang="zh-CN" altLang="en-US" sz="2400" dirty="0">
                  <a:solidFill>
                    <a:schemeClr val="bg1"/>
                  </a:solidFill>
                  <a:latin typeface="微软雅黑" panose="020B0503020204020204" pitchFamily="34" charset="-122"/>
                  <a:ea typeface="微软雅黑" panose="020B0503020204020204" pitchFamily="34" charset="-122"/>
                </a:rPr>
                <a:t>存在的问题</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0894" y="3968968"/>
            <a:ext cx="9351669" cy="962956"/>
          </a:xfrm>
          <a:prstGeom prst="rect">
            <a:avLst/>
          </a:prstGeom>
        </p:spPr>
        <p:txBody>
          <a:bodyPr wrap="square">
            <a:spAutoFit/>
          </a:bodyPr>
          <a:lstStyle/>
          <a:p>
            <a:pPr>
              <a:lnSpc>
                <a:spcPct val="150000"/>
              </a:lnSpc>
            </a:pPr>
            <a:r>
              <a:rPr lang="en-US" altLang="zh-CN" sz="2000" dirty="0"/>
              <a:t>SSD</a:t>
            </a:r>
            <a:r>
              <a:rPr lang="zh-CN" altLang="zh-CN" sz="2000" dirty="0"/>
              <a:t>算法相比较主流的目标检测算法中的</a:t>
            </a:r>
            <a:r>
              <a:rPr lang="en-US" altLang="zh-CN" sz="2000" dirty="0"/>
              <a:t>YOLOv3</a:t>
            </a:r>
            <a:r>
              <a:rPr lang="zh-CN" altLang="zh-CN" sz="2000" dirty="0"/>
              <a:t>算法，</a:t>
            </a:r>
            <a:r>
              <a:rPr lang="en-US" altLang="zh-CN" sz="2000" dirty="0"/>
              <a:t> SSD</a:t>
            </a:r>
            <a:r>
              <a:rPr lang="zh-CN" altLang="zh-CN" sz="2000" dirty="0"/>
              <a:t>网络</a:t>
            </a:r>
            <a:r>
              <a:rPr lang="zh-CN" altLang="zh-CN" sz="2000" b="1" dirty="0"/>
              <a:t>浅层预测层的卷积特征图</a:t>
            </a:r>
            <a:r>
              <a:rPr lang="zh-CN" altLang="zh-CN" sz="2000" b="1" dirty="0">
                <a:solidFill>
                  <a:srgbClr val="FF0000"/>
                </a:solidFill>
              </a:rPr>
              <a:t>语义信息不足</a:t>
            </a:r>
            <a:r>
              <a:rPr lang="zh-CN" altLang="zh-CN" sz="2000" dirty="0"/>
              <a:t>导致</a:t>
            </a:r>
            <a:r>
              <a:rPr lang="zh-CN" altLang="zh-CN" sz="2000" b="1" dirty="0"/>
              <a:t>小目标检测</a:t>
            </a:r>
            <a:r>
              <a:rPr lang="zh-CN" altLang="zh-CN" sz="2000" dirty="0"/>
              <a:t>表现较差</a:t>
            </a:r>
            <a:r>
              <a:rPr lang="zh-CN" altLang="en-US" sz="2000" dirty="0"/>
              <a:t>。</a:t>
            </a:r>
            <a:endParaRPr lang="zh-CN" altLang="zh-CN" sz="2000" b="1" dirty="0"/>
          </a:p>
        </p:txBody>
      </p:sp>
      <p:sp>
        <p:nvSpPr>
          <p:cNvPr id="2" name="矩形 1"/>
          <p:cNvSpPr/>
          <p:nvPr/>
        </p:nvSpPr>
        <p:spPr>
          <a:xfrm>
            <a:off x="1329207" y="1847934"/>
            <a:ext cx="9477910" cy="1477328"/>
          </a:xfrm>
          <a:prstGeom prst="rect">
            <a:avLst/>
          </a:prstGeom>
        </p:spPr>
        <p:txBody>
          <a:bodyPr wrap="square">
            <a:spAutoFit/>
          </a:bodyPr>
          <a:lstStyle/>
          <a:p>
            <a:pPr>
              <a:lnSpc>
                <a:spcPct val="150000"/>
              </a:lnSpc>
            </a:pPr>
            <a:r>
              <a:rPr lang="en-US" altLang="zh-CN" sz="2000" dirty="0"/>
              <a:t>SSD</a:t>
            </a:r>
            <a:r>
              <a:rPr lang="zh-CN" altLang="en-US" sz="2000" dirty="0"/>
              <a:t>网络结构是</a:t>
            </a:r>
            <a:r>
              <a:rPr lang="zh-CN" altLang="en-US" sz="2000" b="1" dirty="0"/>
              <a:t>基于</a:t>
            </a:r>
            <a:r>
              <a:rPr lang="en-US" altLang="zh-CN" sz="2000" b="1" dirty="0"/>
              <a:t>VGG-16</a:t>
            </a:r>
            <a:r>
              <a:rPr lang="zh-CN" altLang="en-US" sz="2000" b="1" dirty="0"/>
              <a:t>网络结构</a:t>
            </a:r>
            <a:r>
              <a:rPr lang="zh-CN" altLang="en-US" sz="2000" dirty="0"/>
              <a:t>，虽然</a:t>
            </a:r>
            <a:r>
              <a:rPr lang="en-US" altLang="zh-CN" sz="2000" dirty="0"/>
              <a:t>VGG-16</a:t>
            </a:r>
            <a:r>
              <a:rPr lang="zh-CN" altLang="en-US" sz="2000" b="1" dirty="0"/>
              <a:t>结构简单</a:t>
            </a:r>
            <a:r>
              <a:rPr lang="zh-CN" altLang="en-US" sz="2000" dirty="0"/>
              <a:t>，但网络中包含的权重数目较大，需要大量的存储空间，在进行网络训练的过程中参数调整难度较大，难以达到</a:t>
            </a:r>
            <a:r>
              <a:rPr lang="zh-CN" altLang="en-US" sz="2000" b="1" dirty="0"/>
              <a:t>实时性</a:t>
            </a:r>
            <a:r>
              <a:rPr lang="zh-CN" altLang="en-US" sz="2000" dirty="0"/>
              <a:t>要求。</a:t>
            </a:r>
          </a:p>
        </p:txBody>
      </p:sp>
    </p:spTree>
    <p:extLst>
      <p:ext uri="{BB962C8B-B14F-4D97-AF65-F5344CB8AC3E}">
        <p14:creationId xmlns:p14="http://schemas.microsoft.com/office/powerpoint/2010/main" val="385407187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单圆角矩形 3"/>
          <p:cNvSpPr/>
          <p:nvPr/>
        </p:nvSpPr>
        <p:spPr>
          <a:xfrm flipV="1">
            <a:off x="5753100" y="817353"/>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单圆角矩形 4"/>
          <p:cNvSpPr/>
          <p:nvPr/>
        </p:nvSpPr>
        <p:spPr>
          <a:xfrm flipH="1">
            <a:off x="390522" y="372342"/>
            <a:ext cx="8010528" cy="890022"/>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lgn="ctr">
              <a:defRPr/>
            </a:pPr>
            <a:r>
              <a:rPr lang="en-US" altLang="zh-CN" sz="3600" spc="-100" dirty="0">
                <a:latin typeface="微软雅黑" pitchFamily="34" charset="-122"/>
                <a:ea typeface="微软雅黑" pitchFamily="34" charset="-122"/>
              </a:rPr>
              <a:t>3. </a:t>
            </a:r>
            <a:r>
              <a:rPr lang="zh-CN" altLang="en-US" sz="3600" spc="-100" dirty="0">
                <a:latin typeface="微软雅黑" pitchFamily="34" charset="-122"/>
                <a:ea typeface="微软雅黑" pitchFamily="34" charset="-122"/>
              </a:rPr>
              <a:t>主要内容及拟采用方法</a:t>
            </a:r>
          </a:p>
        </p:txBody>
      </p:sp>
      <p:grpSp>
        <p:nvGrpSpPr>
          <p:cNvPr id="16" name="组合 15"/>
          <p:cNvGrpSpPr/>
          <p:nvPr/>
        </p:nvGrpSpPr>
        <p:grpSpPr>
          <a:xfrm>
            <a:off x="10347130" y="5029201"/>
            <a:ext cx="1255597" cy="977724"/>
            <a:chOff x="10318555" y="4914901"/>
            <a:chExt cx="1255597" cy="977724"/>
          </a:xfrm>
        </p:grpSpPr>
        <p:sp>
          <p:nvSpPr>
            <p:cNvPr id="8" name="椭圆 7"/>
            <p:cNvSpPr/>
            <p:nvPr/>
          </p:nvSpPr>
          <p:spPr>
            <a:xfrm>
              <a:off x="10318555" y="4914901"/>
              <a:ext cx="971342" cy="971342"/>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3" y="4969295"/>
              <a:ext cx="1047179"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4</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460905" y="603372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486525" y="2295525"/>
            <a:ext cx="3381375" cy="113505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研究的主要内容</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拟采用方法</a:t>
            </a:r>
          </a:p>
        </p:txBody>
      </p:sp>
    </p:spTree>
    <p:extLst>
      <p:ext uri="{BB962C8B-B14F-4D97-AF65-F5344CB8AC3E}">
        <p14:creationId xmlns:p14="http://schemas.microsoft.com/office/powerpoint/2010/main" val="379817009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4299" y="480508"/>
            <a:ext cx="5279276" cy="526460"/>
            <a:chOff x="0" y="543361"/>
            <a:chExt cx="3670708" cy="526460"/>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139360" y="608156"/>
              <a:ext cx="353134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3.1    </a:t>
              </a:r>
              <a:r>
                <a:rPr lang="zh-CN" altLang="en-US" sz="2400" dirty="0">
                  <a:solidFill>
                    <a:schemeClr val="bg1"/>
                  </a:solidFill>
                  <a:latin typeface="微软雅黑" panose="020B0503020204020204" pitchFamily="34" charset="-122"/>
                  <a:ea typeface="微软雅黑" panose="020B0503020204020204" pitchFamily="34" charset="-122"/>
                </a:rPr>
                <a:t>研究的主要内容</a:t>
              </a:r>
              <a:endParaRPr lang="zh-CN" altLang="en-US" sz="2400" dirty="0">
                <a:solidFill>
                  <a:schemeClr val="bg1"/>
                </a:solidFill>
              </a:endParaRP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97372" y="2074120"/>
            <a:ext cx="10755185" cy="2809615"/>
          </a:xfrm>
          <a:prstGeom prst="rect">
            <a:avLst/>
          </a:prstGeom>
        </p:spPr>
        <p:txBody>
          <a:bodyPr wrap="square">
            <a:spAutoFit/>
          </a:bodyPr>
          <a:lstStyle/>
          <a:p>
            <a:pPr>
              <a:lnSpc>
                <a:spcPct val="150000"/>
              </a:lnSpc>
            </a:pPr>
            <a:r>
              <a:rPr lang="zh-CN" altLang="en-US" sz="2000" dirty="0"/>
              <a:t>（</a:t>
            </a:r>
            <a:r>
              <a:rPr lang="en-US" altLang="zh-CN" sz="2000" dirty="0"/>
              <a:t>1</a:t>
            </a:r>
            <a:r>
              <a:rPr lang="zh-CN" altLang="en-US" sz="2000" dirty="0"/>
              <a:t>）</a:t>
            </a:r>
            <a:r>
              <a:rPr lang="zh-CN" altLang="zh-CN" sz="2000" dirty="0"/>
              <a:t>为了实现无人驾驶系统中对目标检测算法的</a:t>
            </a:r>
            <a:r>
              <a:rPr lang="zh-CN" altLang="zh-CN" sz="2000" b="1" dirty="0"/>
              <a:t>实时性和准确性</a:t>
            </a:r>
            <a:r>
              <a:rPr lang="zh-CN" altLang="zh-CN" sz="2000" dirty="0"/>
              <a:t>的要求，并针对由于多尺度检测</a:t>
            </a:r>
            <a:r>
              <a:rPr lang="en-US" altLang="zh-CN" sz="2000" dirty="0"/>
              <a:t>SSD</a:t>
            </a:r>
            <a:r>
              <a:rPr lang="zh-CN" altLang="zh-CN" sz="2000" dirty="0"/>
              <a:t>网络结构依然存在</a:t>
            </a:r>
            <a:r>
              <a:rPr lang="zh-CN" altLang="zh-CN" sz="2000" b="1" dirty="0"/>
              <a:t>较大计算量</a:t>
            </a:r>
            <a:r>
              <a:rPr lang="zh-CN" altLang="zh-CN" sz="2000" dirty="0"/>
              <a:t>，计划提出一种</a:t>
            </a:r>
            <a:r>
              <a:rPr lang="zh-CN" altLang="en-US" sz="2000" dirty="0"/>
              <a:t>基于</a:t>
            </a:r>
            <a:r>
              <a:rPr lang="en-US" altLang="zh-CN" sz="2000" dirty="0"/>
              <a:t>mobilenet_v1</a:t>
            </a:r>
            <a:r>
              <a:rPr lang="zh-CN" altLang="zh-CN" sz="2000" b="1" dirty="0"/>
              <a:t>轻量级的</a:t>
            </a:r>
            <a:r>
              <a:rPr lang="en-US" altLang="zh-CN" sz="2000" b="1" dirty="0"/>
              <a:t>SSD</a:t>
            </a:r>
            <a:r>
              <a:rPr lang="zh-CN" altLang="zh-CN" sz="2000" b="1" dirty="0"/>
              <a:t>网络结构，降低计算量，提高检测速度</a:t>
            </a:r>
            <a:r>
              <a:rPr lang="zh-CN" altLang="en-US" sz="2000" b="1" dirty="0"/>
              <a:t>以及帧率</a:t>
            </a:r>
            <a:r>
              <a:rPr lang="zh-CN" altLang="zh-CN" sz="2000" dirty="0"/>
              <a:t>。</a:t>
            </a:r>
            <a:r>
              <a:rPr lang="zh-CN" altLang="en-US" sz="2000" dirty="0"/>
              <a:t>采用</a:t>
            </a:r>
            <a:r>
              <a:rPr lang="zh-CN" altLang="en-US" sz="2000" dirty="0">
                <a:solidFill>
                  <a:srgbClr val="FF0000"/>
                </a:solidFill>
              </a:rPr>
              <a:t>剪枝</a:t>
            </a:r>
            <a:r>
              <a:rPr lang="zh-CN" altLang="en-US" sz="2000" dirty="0"/>
              <a:t>以及</a:t>
            </a:r>
            <a:r>
              <a:rPr lang="zh-CN" altLang="en-US" sz="2000" dirty="0">
                <a:solidFill>
                  <a:srgbClr val="FF0000"/>
                </a:solidFill>
              </a:rPr>
              <a:t>量化</a:t>
            </a:r>
            <a:r>
              <a:rPr lang="zh-CN" altLang="en-US" sz="2000" dirty="0"/>
              <a:t>的方法，在精度满足的前提下，进一步提升推理速度。</a:t>
            </a:r>
            <a:endParaRPr lang="zh-CN" altLang="zh-CN" sz="2000" dirty="0"/>
          </a:p>
          <a:p>
            <a:pPr>
              <a:lnSpc>
                <a:spcPct val="150000"/>
              </a:lnSpc>
            </a:pPr>
            <a:r>
              <a:rPr lang="zh-CN" altLang="zh-CN" sz="2000" dirty="0"/>
              <a:t>（</a:t>
            </a:r>
            <a:r>
              <a:rPr lang="en-US" altLang="zh-CN" sz="2000" dirty="0"/>
              <a:t>2</a:t>
            </a:r>
            <a:r>
              <a:rPr lang="zh-CN" altLang="zh-CN" sz="2000" dirty="0"/>
              <a:t>）其次，针对</a:t>
            </a:r>
            <a:r>
              <a:rPr lang="en-US" altLang="zh-CN" sz="2000" dirty="0"/>
              <a:t>SSD</a:t>
            </a:r>
            <a:r>
              <a:rPr lang="zh-CN" altLang="zh-CN" sz="2000" dirty="0"/>
              <a:t>网络</a:t>
            </a:r>
            <a:r>
              <a:rPr lang="zh-CN" altLang="zh-CN" sz="2000" b="1" dirty="0"/>
              <a:t>浅层预测层的卷积特征图语义信息不足导致</a:t>
            </a:r>
            <a:r>
              <a:rPr lang="zh-CN" altLang="zh-CN" sz="2000" b="1" dirty="0">
                <a:solidFill>
                  <a:srgbClr val="FF0000"/>
                </a:solidFill>
              </a:rPr>
              <a:t>小目标检测表现较差</a:t>
            </a:r>
            <a:r>
              <a:rPr lang="zh-CN" altLang="zh-CN" sz="2000" dirty="0"/>
              <a:t>的问题，引入</a:t>
            </a:r>
            <a:r>
              <a:rPr lang="zh-CN" altLang="en-US" sz="2000" b="1" dirty="0"/>
              <a:t>通道注意力机制</a:t>
            </a:r>
            <a:r>
              <a:rPr lang="zh-CN" altLang="zh-CN" sz="2000" dirty="0"/>
              <a:t>，</a:t>
            </a:r>
            <a:r>
              <a:rPr lang="zh-CN" altLang="en-US" sz="2000" dirty="0"/>
              <a:t>将注意力集中在物体上</a:t>
            </a:r>
            <a:r>
              <a:rPr lang="zh-CN" altLang="zh-CN" sz="2000" dirty="0"/>
              <a:t>，提高轻量级</a:t>
            </a:r>
            <a:r>
              <a:rPr lang="en-US" altLang="zh-CN" sz="2000" dirty="0"/>
              <a:t>SSD</a:t>
            </a:r>
            <a:r>
              <a:rPr lang="zh-CN" altLang="zh-CN" sz="2000" dirty="0"/>
              <a:t>算法对小目标检测的能力。</a:t>
            </a:r>
          </a:p>
        </p:txBody>
      </p:sp>
    </p:spTree>
    <p:extLst>
      <p:ext uri="{BB962C8B-B14F-4D97-AF65-F5344CB8AC3E}">
        <p14:creationId xmlns:p14="http://schemas.microsoft.com/office/powerpoint/2010/main" val="250571105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1550315" y="6507183"/>
            <a:ext cx="299785" cy="299785"/>
            <a:chOff x="11550315" y="6496550"/>
            <a:chExt cx="299785" cy="299785"/>
          </a:xfrm>
        </p:grpSpPr>
        <p:sp>
          <p:nvSpPr>
            <p:cNvPr id="25" name="椭圆 2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flipH="1">
            <a:off x="11055771" y="6507183"/>
            <a:ext cx="299785" cy="299785"/>
            <a:chOff x="11550315" y="6496550"/>
            <a:chExt cx="299785" cy="299785"/>
          </a:xfrm>
        </p:grpSpPr>
        <p:sp>
          <p:nvSpPr>
            <p:cNvPr id="28" name="椭圆 2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95327" y="607345"/>
            <a:ext cx="2250937" cy="461665"/>
          </a:xfrm>
          <a:prstGeom prst="rect">
            <a:avLst/>
          </a:prstGeom>
        </p:spPr>
        <p:txBody>
          <a:bodyPr wrap="non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3.2 </a:t>
            </a:r>
            <a:r>
              <a:rPr lang="zh-CN" altLang="en-US" sz="2400" dirty="0">
                <a:solidFill>
                  <a:schemeClr val="bg1"/>
                </a:solidFill>
                <a:latin typeface="微软雅黑" panose="020B0503020204020204" pitchFamily="34" charset="-122"/>
                <a:ea typeface="微软雅黑" panose="020B0503020204020204" pitchFamily="34" charset="-122"/>
              </a:rPr>
              <a:t>拟采用方法</a:t>
            </a:r>
          </a:p>
        </p:txBody>
      </p:sp>
      <p:sp>
        <p:nvSpPr>
          <p:cNvPr id="3" name="矩形 2"/>
          <p:cNvSpPr/>
          <p:nvPr/>
        </p:nvSpPr>
        <p:spPr>
          <a:xfrm>
            <a:off x="1116013" y="1839516"/>
            <a:ext cx="9639300" cy="4199868"/>
          </a:xfrm>
          <a:prstGeom prst="rect">
            <a:avLst/>
          </a:prstGeom>
        </p:spPr>
        <p:txBody>
          <a:bodyPr wrap="square">
            <a:spAutoFit/>
          </a:bodyPr>
          <a:lstStyle/>
          <a:p>
            <a:pPr>
              <a:lnSpc>
                <a:spcPct val="150000"/>
              </a:lnSpc>
            </a:pPr>
            <a:r>
              <a:rPr lang="zh-CN" altLang="zh-CN" dirty="0"/>
              <a:t>（</a:t>
            </a:r>
            <a:r>
              <a:rPr lang="en-US" altLang="zh-CN" dirty="0"/>
              <a:t>1</a:t>
            </a:r>
            <a:r>
              <a:rPr lang="zh-CN" altLang="zh-CN" dirty="0"/>
              <a:t>）计划</a:t>
            </a:r>
            <a:r>
              <a:rPr lang="zh-CN" altLang="en-US" dirty="0"/>
              <a:t>使用</a:t>
            </a:r>
            <a:r>
              <a:rPr lang="en-US" altLang="zh-CN" b="1" dirty="0">
                <a:solidFill>
                  <a:srgbClr val="FF0000"/>
                </a:solidFill>
              </a:rPr>
              <a:t>SSD_mobilenet_v1</a:t>
            </a:r>
            <a:r>
              <a:rPr lang="zh-CN" altLang="zh-CN" b="1" dirty="0"/>
              <a:t>网络结构</a:t>
            </a:r>
            <a:r>
              <a:rPr lang="zh-CN" altLang="en-US" dirty="0"/>
              <a:t>。</a:t>
            </a:r>
            <a:r>
              <a:rPr lang="zh-CN" altLang="zh-CN" dirty="0"/>
              <a:t>主要针对</a:t>
            </a:r>
            <a:r>
              <a:rPr lang="en-US" altLang="zh-CN" dirty="0"/>
              <a:t>SSD</a:t>
            </a:r>
            <a:r>
              <a:rPr lang="zh-CN" altLang="zh-CN" dirty="0"/>
              <a:t>第一层特征卷积层的改进，即</a:t>
            </a:r>
            <a:r>
              <a:rPr lang="en-US" altLang="zh-CN" dirty="0"/>
              <a:t>VGG-16</a:t>
            </a:r>
            <a:r>
              <a:rPr lang="zh-CN" altLang="zh-CN" dirty="0"/>
              <a:t>的</a:t>
            </a:r>
            <a:r>
              <a:rPr lang="en-US" altLang="zh-CN" dirty="0"/>
              <a:t>Conv0</a:t>
            </a:r>
            <a:r>
              <a:rPr lang="zh-CN" altLang="zh-CN" dirty="0"/>
              <a:t>到</a:t>
            </a:r>
            <a:r>
              <a:rPr lang="en-US" altLang="zh-CN" dirty="0"/>
              <a:t>Conv5-3</a:t>
            </a:r>
            <a:r>
              <a:rPr lang="zh-CN" altLang="zh-CN" dirty="0"/>
              <a:t>层的网络结构。将使用通过一些</a:t>
            </a:r>
            <a:r>
              <a:rPr lang="en-US" altLang="zh-CN" dirty="0"/>
              <a:t>1*1</a:t>
            </a:r>
            <a:r>
              <a:rPr lang="zh-CN" altLang="zh-CN" dirty="0"/>
              <a:t>的卷积核代替原网络中的部分</a:t>
            </a:r>
            <a:r>
              <a:rPr lang="en-US" altLang="zh-CN" dirty="0"/>
              <a:t>3*3</a:t>
            </a:r>
            <a:r>
              <a:rPr lang="zh-CN" altLang="zh-CN" dirty="0"/>
              <a:t>卷积核，进行通道的降维，并删除部分卷积层，以提高</a:t>
            </a:r>
            <a:r>
              <a:rPr lang="en-US" altLang="zh-CN" dirty="0"/>
              <a:t>SSD</a:t>
            </a:r>
            <a:r>
              <a:rPr lang="zh-CN" altLang="zh-CN" dirty="0"/>
              <a:t>网络模型对目标的检测速度的实时性。</a:t>
            </a:r>
            <a:r>
              <a:rPr lang="zh-CN" altLang="en-US" dirty="0"/>
              <a:t>将四个特征提取模块</a:t>
            </a:r>
            <a:r>
              <a:rPr lang="en-US" altLang="zh-CN" dirty="0" err="1"/>
              <a:t>extra_block</a:t>
            </a:r>
            <a:r>
              <a:rPr lang="zh-CN" altLang="en-US" dirty="0"/>
              <a:t>替换成设计的</a:t>
            </a:r>
            <a:r>
              <a:rPr lang="en-US" altLang="zh-CN" dirty="0"/>
              <a:t>shadow</a:t>
            </a:r>
            <a:r>
              <a:rPr lang="zh-CN" altLang="en-US" dirty="0"/>
              <a:t>模块，计算量降低</a:t>
            </a:r>
            <a:r>
              <a:rPr lang="en-US" altLang="zh-CN" dirty="0"/>
              <a:t>20%</a:t>
            </a:r>
            <a:r>
              <a:rPr lang="zh-CN" altLang="en-US" dirty="0"/>
              <a:t>且精度</a:t>
            </a:r>
            <a:r>
              <a:rPr lang="zh-CN" altLang="en-US" dirty="0">
                <a:solidFill>
                  <a:srgbClr val="FF0000"/>
                </a:solidFill>
              </a:rPr>
              <a:t>不会下降</a:t>
            </a:r>
            <a:r>
              <a:rPr lang="zh-CN" altLang="en-US" dirty="0"/>
              <a:t>。</a:t>
            </a:r>
            <a:endParaRPr lang="en-US" altLang="zh-CN" dirty="0"/>
          </a:p>
          <a:p>
            <a:pPr>
              <a:lnSpc>
                <a:spcPct val="150000"/>
              </a:lnSpc>
            </a:pPr>
            <a:endParaRPr lang="zh-CN" altLang="zh-CN" dirty="0"/>
          </a:p>
          <a:p>
            <a:pPr>
              <a:lnSpc>
                <a:spcPct val="150000"/>
              </a:lnSpc>
            </a:pPr>
            <a:r>
              <a:rPr lang="zh-CN" altLang="zh-CN" dirty="0"/>
              <a:t>（</a:t>
            </a:r>
            <a:r>
              <a:rPr lang="en-US" altLang="zh-CN" dirty="0"/>
              <a:t>2</a:t>
            </a:r>
            <a:r>
              <a:rPr lang="zh-CN" altLang="zh-CN" dirty="0"/>
              <a:t>）</a:t>
            </a:r>
            <a:r>
              <a:rPr lang="zh-CN" altLang="en-US" b="1" dirty="0">
                <a:solidFill>
                  <a:srgbClr val="FF0000"/>
                </a:solidFill>
              </a:rPr>
              <a:t>通道注意力</a:t>
            </a:r>
            <a:r>
              <a:rPr lang="zh-CN" altLang="zh-CN" b="1" dirty="0"/>
              <a:t>引入</a:t>
            </a:r>
            <a:r>
              <a:rPr lang="zh-CN" altLang="en-US" dirty="0"/>
              <a:t>。在特征图之前引入注意力机制，通过平均池化获取各个通道的特征权重，通过直接相乘的方式方法差异，集中关注具有</a:t>
            </a:r>
            <a:r>
              <a:rPr lang="zh-CN" altLang="en-US" dirty="0">
                <a:solidFill>
                  <a:srgbClr val="FF0000"/>
                </a:solidFill>
              </a:rPr>
              <a:t>更重要特征</a:t>
            </a:r>
            <a:r>
              <a:rPr lang="zh-CN" altLang="en-US" dirty="0"/>
              <a:t>的通道。</a:t>
            </a:r>
            <a:endParaRPr lang="en-US" altLang="zh-CN" dirty="0"/>
          </a:p>
          <a:p>
            <a:pPr>
              <a:lnSpc>
                <a:spcPct val="150000"/>
              </a:lnSpc>
            </a:pPr>
            <a:endParaRPr lang="en-US" altLang="zh-CN" dirty="0"/>
          </a:p>
          <a:p>
            <a:pPr>
              <a:lnSpc>
                <a:spcPct val="150000"/>
              </a:lnSpc>
            </a:pPr>
            <a:r>
              <a:rPr lang="zh-CN" altLang="en-US" dirty="0"/>
              <a:t>（</a:t>
            </a:r>
            <a:r>
              <a:rPr lang="en-US" altLang="zh-CN" dirty="0"/>
              <a:t>3</a:t>
            </a:r>
            <a:r>
              <a:rPr lang="zh-CN" altLang="en-US" dirty="0"/>
              <a:t>）使用</a:t>
            </a:r>
            <a:r>
              <a:rPr lang="en-US" altLang="zh-CN" dirty="0"/>
              <a:t>BN</a:t>
            </a:r>
            <a:r>
              <a:rPr lang="zh-CN" altLang="en-US" dirty="0"/>
              <a:t>层的</a:t>
            </a:r>
            <a:r>
              <a:rPr lang="en-US" altLang="zh-CN" dirty="0">
                <a:solidFill>
                  <a:srgbClr val="FF0000"/>
                </a:solidFill>
              </a:rPr>
              <a:t>L1</a:t>
            </a:r>
            <a:r>
              <a:rPr lang="zh-CN" altLang="en-US" dirty="0">
                <a:solidFill>
                  <a:srgbClr val="FF0000"/>
                </a:solidFill>
              </a:rPr>
              <a:t>正则化</a:t>
            </a:r>
            <a:r>
              <a:rPr lang="zh-CN" altLang="en-US" dirty="0"/>
              <a:t>对卷积层进行</a:t>
            </a:r>
            <a:r>
              <a:rPr lang="zh-CN" altLang="en-US" dirty="0">
                <a:solidFill>
                  <a:srgbClr val="FF0000"/>
                </a:solidFill>
              </a:rPr>
              <a:t>十六倍通道剪枝</a:t>
            </a:r>
            <a:r>
              <a:rPr lang="zh-CN" altLang="en-US" dirty="0"/>
              <a:t>，剪枝约</a:t>
            </a:r>
            <a:r>
              <a:rPr lang="en-US" altLang="zh-CN" dirty="0"/>
              <a:t>50%</a:t>
            </a:r>
            <a:r>
              <a:rPr lang="zh-CN" altLang="en-US" dirty="0"/>
              <a:t>的参数，通过知识蒸馏恢复精度。进行</a:t>
            </a:r>
            <a:r>
              <a:rPr lang="en-US" altLang="zh-CN" dirty="0"/>
              <a:t>8bit</a:t>
            </a:r>
            <a:r>
              <a:rPr lang="zh-CN" altLang="en-US" dirty="0"/>
              <a:t>训练量化，精度</a:t>
            </a:r>
            <a:r>
              <a:rPr lang="zh-CN" altLang="en-US" dirty="0">
                <a:solidFill>
                  <a:srgbClr val="FF0000"/>
                </a:solidFill>
              </a:rPr>
              <a:t>几乎不损失</a:t>
            </a:r>
            <a:r>
              <a:rPr lang="zh-CN" altLang="en-US" dirty="0"/>
              <a:t>。</a:t>
            </a:r>
          </a:p>
        </p:txBody>
      </p:sp>
    </p:spTree>
    <p:extLst>
      <p:ext uri="{BB962C8B-B14F-4D97-AF65-F5344CB8AC3E}">
        <p14:creationId xmlns:p14="http://schemas.microsoft.com/office/powerpoint/2010/main" val="1584506584"/>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单圆角矩形 3"/>
          <p:cNvSpPr/>
          <p:nvPr/>
        </p:nvSpPr>
        <p:spPr>
          <a:xfrm flipV="1">
            <a:off x="6092907" y="817053"/>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单圆角矩形 4"/>
          <p:cNvSpPr/>
          <p:nvPr/>
        </p:nvSpPr>
        <p:spPr>
          <a:xfrm flipH="1">
            <a:off x="390522" y="372342"/>
            <a:ext cx="8010528" cy="890022"/>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defRPr/>
            </a:pPr>
            <a:r>
              <a:rPr lang="en-US" altLang="zh-CN" sz="3600" spc="-100" dirty="0">
                <a:latin typeface="微软雅黑" pitchFamily="34" charset="-122"/>
                <a:ea typeface="微软雅黑" pitchFamily="34" charset="-122"/>
              </a:rPr>
              <a:t>4. </a:t>
            </a:r>
            <a:r>
              <a:rPr lang="zh-CN" altLang="en-US" sz="3600" spc="-100" dirty="0">
                <a:latin typeface="微软雅黑" pitchFamily="34" charset="-122"/>
                <a:ea typeface="微软雅黑" pitchFamily="34" charset="-122"/>
              </a:rPr>
              <a:t>关键技术介绍</a:t>
            </a:r>
          </a:p>
        </p:txBody>
      </p:sp>
      <p:grpSp>
        <p:nvGrpSpPr>
          <p:cNvPr id="16" name="组合 15"/>
          <p:cNvGrpSpPr/>
          <p:nvPr/>
        </p:nvGrpSpPr>
        <p:grpSpPr>
          <a:xfrm>
            <a:off x="10347130" y="5029201"/>
            <a:ext cx="1255597" cy="977724"/>
            <a:chOff x="10318555" y="4914901"/>
            <a:chExt cx="1255597" cy="977724"/>
          </a:xfrm>
        </p:grpSpPr>
        <p:sp>
          <p:nvSpPr>
            <p:cNvPr id="8" name="椭圆 7"/>
            <p:cNvSpPr/>
            <p:nvPr/>
          </p:nvSpPr>
          <p:spPr>
            <a:xfrm>
              <a:off x="10318555" y="4914901"/>
              <a:ext cx="971342" cy="971342"/>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3" y="4969295"/>
              <a:ext cx="1047179"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4</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sp>
        <p:nvSpPr>
          <p:cNvPr id="2" name="TextBox 1"/>
          <p:cNvSpPr txBox="1"/>
          <p:nvPr/>
        </p:nvSpPr>
        <p:spPr>
          <a:xfrm>
            <a:off x="8417301" y="1284829"/>
            <a:ext cx="3621685" cy="445904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十六倍通道剪枝</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en-US" altLang="zh-CN" sz="2400" b="1" dirty="0">
                <a:solidFill>
                  <a:schemeClr val="tx1">
                    <a:lumMod val="85000"/>
                    <a:lumOff val="15000"/>
                  </a:schemeClr>
                </a:solidFill>
                <a:latin typeface="微软雅黑" pitchFamily="34" charset="-122"/>
                <a:ea typeface="微软雅黑" pitchFamily="34" charset="-122"/>
              </a:rPr>
              <a:t>Shadow</a:t>
            </a:r>
            <a:r>
              <a:rPr lang="zh-CN" altLang="en-US" sz="2400" b="1" dirty="0">
                <a:solidFill>
                  <a:schemeClr val="tx1">
                    <a:lumMod val="85000"/>
                    <a:lumOff val="15000"/>
                  </a:schemeClr>
                </a:solidFill>
                <a:latin typeface="微软雅黑" pitchFamily="34" charset="-122"/>
                <a:ea typeface="微软雅黑" pitchFamily="34" charset="-122"/>
              </a:rPr>
              <a:t>特征提取模块</a:t>
            </a: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通道注意力模块</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en-US" altLang="zh-CN" sz="2400" b="1" dirty="0">
                <a:solidFill>
                  <a:schemeClr val="tx1">
                    <a:lumMod val="85000"/>
                    <a:lumOff val="15000"/>
                  </a:schemeClr>
                </a:solidFill>
                <a:latin typeface="微软雅黑" pitchFamily="34" charset="-122"/>
                <a:ea typeface="微软雅黑" pitchFamily="34" charset="-122"/>
              </a:rPr>
              <a:t>8bit</a:t>
            </a:r>
            <a:r>
              <a:rPr lang="zh-CN" altLang="en-US" sz="2400" b="1" dirty="0">
                <a:solidFill>
                  <a:schemeClr val="tx1">
                    <a:lumMod val="85000"/>
                    <a:lumOff val="15000"/>
                  </a:schemeClr>
                </a:solidFill>
                <a:latin typeface="微软雅黑" pitchFamily="34" charset="-122"/>
                <a:ea typeface="微软雅黑" pitchFamily="34" charset="-122"/>
              </a:rPr>
              <a:t>训练量化</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数据重排</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双缓冲</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后续工作</a:t>
            </a:r>
          </a:p>
          <a:p>
            <a:pPr marL="285750" indent="-285750">
              <a:lnSpc>
                <a:spcPct val="150000"/>
              </a:lnSpc>
              <a:buFont typeface="Wingdings" pitchFamily="2" charset="2"/>
              <a:buChar char="Ø"/>
            </a:pPr>
            <a:endParaRPr lang="zh-CN" altLang="en-US" sz="2400" b="1" dirty="0">
              <a:solidFill>
                <a:schemeClr val="tx1">
                  <a:lumMod val="85000"/>
                  <a:lumOff val="15000"/>
                </a:schemeClr>
              </a:solidFill>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id="{EC354BBC-213F-9663-7B2A-BE43F86E388A}"/>
              </a:ext>
            </a:extLst>
          </p:cNvPr>
          <p:cNvGrpSpPr/>
          <p:nvPr/>
        </p:nvGrpSpPr>
        <p:grpSpPr>
          <a:xfrm>
            <a:off x="68304" y="1791249"/>
            <a:ext cx="7717039" cy="4844218"/>
            <a:chOff x="68304" y="1791249"/>
            <a:chExt cx="7717039" cy="4844218"/>
          </a:xfrm>
        </p:grpSpPr>
        <p:grpSp>
          <p:nvGrpSpPr>
            <p:cNvPr id="10" name="Group 57">
              <a:extLst>
                <a:ext uri="{FF2B5EF4-FFF2-40B4-BE49-F238E27FC236}">
                  <a16:creationId xmlns:a16="http://schemas.microsoft.com/office/drawing/2014/main" id="{D22B3476-7177-E435-1EC1-3386031C0AE7}"/>
                </a:ext>
              </a:extLst>
            </p:cNvPr>
            <p:cNvGrpSpPr>
              <a:grpSpLocks/>
            </p:cNvGrpSpPr>
            <p:nvPr/>
          </p:nvGrpSpPr>
          <p:grpSpPr bwMode="auto">
            <a:xfrm>
              <a:off x="68304" y="2747679"/>
              <a:ext cx="7182468" cy="3887788"/>
              <a:chOff x="1298" y="1392"/>
              <a:chExt cx="4256" cy="2449"/>
            </a:xfrm>
          </p:grpSpPr>
          <p:sp>
            <p:nvSpPr>
              <p:cNvPr id="12" name="Freeform 58">
                <a:extLst>
                  <a:ext uri="{FF2B5EF4-FFF2-40B4-BE49-F238E27FC236}">
                    <a16:creationId xmlns:a16="http://schemas.microsoft.com/office/drawing/2014/main" id="{01E08424-2DB2-BED2-AC22-6D9E58F2B388}"/>
                  </a:ext>
                </a:extLst>
              </p:cNvPr>
              <p:cNvSpPr>
                <a:spLocks/>
              </p:cNvSpPr>
              <p:nvPr/>
            </p:nvSpPr>
            <p:spPr bwMode="gray">
              <a:xfrm>
                <a:off x="5128" y="1392"/>
                <a:ext cx="421" cy="630"/>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57647"/>
                      <a:invGamma/>
                    </a:srgbClr>
                  </a:gs>
                  <a:gs pos="100000">
                    <a:srgbClr val="00563F"/>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3" name="Freeform 59">
                <a:extLst>
                  <a:ext uri="{FF2B5EF4-FFF2-40B4-BE49-F238E27FC236}">
                    <a16:creationId xmlns:a16="http://schemas.microsoft.com/office/drawing/2014/main" id="{506442DA-B3C4-6D00-ED8E-B2CAA01E8D8E}"/>
                  </a:ext>
                </a:extLst>
              </p:cNvPr>
              <p:cNvSpPr>
                <a:spLocks/>
              </p:cNvSpPr>
              <p:nvPr/>
            </p:nvSpPr>
            <p:spPr bwMode="gray">
              <a:xfrm>
                <a:off x="3112" y="1392"/>
                <a:ext cx="2442" cy="403"/>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gradFill rotWithShape="1">
                <a:gsLst>
                  <a:gs pos="0">
                    <a:srgbClr val="0C5A4B"/>
                  </a:gs>
                  <a:gs pos="100000">
                    <a:srgbClr val="0C5A4B">
                      <a:gamma/>
                      <a:shade val="46275"/>
                      <a:invGamma/>
                    </a:srgbClr>
                  </a:gs>
                </a:gsLst>
                <a:lin ang="5400000" scaled="1"/>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4" name="Freeform 60">
                <a:extLst>
                  <a:ext uri="{FF2B5EF4-FFF2-40B4-BE49-F238E27FC236}">
                    <a16:creationId xmlns:a16="http://schemas.microsoft.com/office/drawing/2014/main" id="{4D6BEC2D-8BC9-D3F9-AD4F-C21159C97A8E}"/>
                  </a:ext>
                </a:extLst>
              </p:cNvPr>
              <p:cNvSpPr>
                <a:spLocks/>
              </p:cNvSpPr>
              <p:nvPr/>
            </p:nvSpPr>
            <p:spPr bwMode="gray">
              <a:xfrm>
                <a:off x="4705" y="2017"/>
                <a:ext cx="420" cy="626"/>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339966">
                      <a:gamma/>
                      <a:shade val="46275"/>
                      <a:invGamma/>
                    </a:srgbClr>
                  </a:gs>
                  <a:gs pos="50000">
                    <a:srgbClr val="339966"/>
                  </a:gs>
                  <a:gs pos="100000">
                    <a:srgbClr val="339966">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5" name="Freeform 61">
                <a:extLst>
                  <a:ext uri="{FF2B5EF4-FFF2-40B4-BE49-F238E27FC236}">
                    <a16:creationId xmlns:a16="http://schemas.microsoft.com/office/drawing/2014/main" id="{7D03EDB4-824F-0437-87AA-2B349B1C3772}"/>
                  </a:ext>
                </a:extLst>
              </p:cNvPr>
              <p:cNvSpPr>
                <a:spLocks/>
              </p:cNvSpPr>
              <p:nvPr/>
            </p:nvSpPr>
            <p:spPr bwMode="gray">
              <a:xfrm>
                <a:off x="2505" y="2017"/>
                <a:ext cx="2625" cy="402"/>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339966"/>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7" name="Freeform 62">
                <a:extLst>
                  <a:ext uri="{FF2B5EF4-FFF2-40B4-BE49-F238E27FC236}">
                    <a16:creationId xmlns:a16="http://schemas.microsoft.com/office/drawing/2014/main" id="{3740D6DB-647D-F566-3D12-92881A717081}"/>
                  </a:ext>
                </a:extLst>
              </p:cNvPr>
              <p:cNvSpPr>
                <a:spLocks/>
              </p:cNvSpPr>
              <p:nvPr/>
            </p:nvSpPr>
            <p:spPr bwMode="gray">
              <a:xfrm>
                <a:off x="4280" y="2636"/>
                <a:ext cx="419" cy="629"/>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63A527">
                      <a:gamma/>
                      <a:shade val="46275"/>
                      <a:invGamma/>
                    </a:srgbClr>
                  </a:gs>
                  <a:gs pos="50000">
                    <a:srgbClr val="63A527"/>
                  </a:gs>
                  <a:gs pos="100000">
                    <a:srgbClr val="63A527">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8" name="Freeform 63">
                <a:extLst>
                  <a:ext uri="{FF2B5EF4-FFF2-40B4-BE49-F238E27FC236}">
                    <a16:creationId xmlns:a16="http://schemas.microsoft.com/office/drawing/2014/main" id="{AE730F74-05FE-07FD-F87A-9D1228549796}"/>
                  </a:ext>
                </a:extLst>
              </p:cNvPr>
              <p:cNvSpPr>
                <a:spLocks/>
              </p:cNvSpPr>
              <p:nvPr/>
            </p:nvSpPr>
            <p:spPr bwMode="gray">
              <a:xfrm>
                <a:off x="3858" y="3211"/>
                <a:ext cx="422" cy="630"/>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B8C62E">
                      <a:gamma/>
                      <a:shade val="46275"/>
                      <a:invGamma/>
                    </a:srgbClr>
                  </a:gs>
                  <a:gs pos="50000">
                    <a:srgbClr val="B8C62E"/>
                  </a:gs>
                  <a:gs pos="100000">
                    <a:srgbClr val="B8C62E">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9" name="Freeform 64">
                <a:extLst>
                  <a:ext uri="{FF2B5EF4-FFF2-40B4-BE49-F238E27FC236}">
                    <a16:creationId xmlns:a16="http://schemas.microsoft.com/office/drawing/2014/main" id="{346B2AD6-D0FA-A94F-344C-2465C46D4B9D}"/>
                  </a:ext>
                </a:extLst>
              </p:cNvPr>
              <p:cNvSpPr>
                <a:spLocks/>
              </p:cNvSpPr>
              <p:nvPr/>
            </p:nvSpPr>
            <p:spPr bwMode="gray">
              <a:xfrm>
                <a:off x="1301" y="3218"/>
                <a:ext cx="2983" cy="403"/>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B8C62E"/>
              </a:solidFill>
              <a:ln>
                <a:noFill/>
              </a:ln>
              <a:extLst>
                <a:ext uri="{91240B29-F687-4F45-9708-019B960494DF}">
                  <a14:hiddenLine xmlns:a14="http://schemas.microsoft.com/office/drawing/2010/main" w="0" cap="flat" cmpd="sng">
                    <a:solidFill>
                      <a:srgbClr val="808080"/>
                    </a:solidFill>
                    <a:prstDash val="solid"/>
                    <a:round/>
                    <a:headEnd/>
                    <a:tailEnd/>
                  </a14:hiddenLine>
                </a:ext>
              </a:extLst>
            </p:spPr>
            <p:txBody>
              <a:bodyPr/>
              <a:lstStyle/>
              <a:p>
                <a:endParaRPr lang="zh-CN" altLang="en-US"/>
              </a:p>
            </p:txBody>
          </p:sp>
          <p:sp>
            <p:nvSpPr>
              <p:cNvPr id="30" name="Freeform 74">
                <a:extLst>
                  <a:ext uri="{FF2B5EF4-FFF2-40B4-BE49-F238E27FC236}">
                    <a16:creationId xmlns:a16="http://schemas.microsoft.com/office/drawing/2014/main" id="{DB93A931-684D-275C-1750-E0E65CF77D4F}"/>
                  </a:ext>
                </a:extLst>
              </p:cNvPr>
              <p:cNvSpPr>
                <a:spLocks/>
              </p:cNvSpPr>
              <p:nvPr/>
            </p:nvSpPr>
            <p:spPr bwMode="gray">
              <a:xfrm rot="275123">
                <a:off x="1632" y="1440"/>
                <a:ext cx="1343" cy="2026"/>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08136"/>
                  </a:gs>
                  <a:gs pos="100000">
                    <a:srgbClr val="F08136">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zh-CN" altLang="en-US"/>
              </a:p>
            </p:txBody>
          </p:sp>
          <p:sp>
            <p:nvSpPr>
              <p:cNvPr id="31" name="Rectangle 75">
                <a:extLst>
                  <a:ext uri="{FF2B5EF4-FFF2-40B4-BE49-F238E27FC236}">
                    <a16:creationId xmlns:a16="http://schemas.microsoft.com/office/drawing/2014/main" id="{4BF8073A-D56F-F35B-EE37-8DBD9B46D649}"/>
                  </a:ext>
                </a:extLst>
              </p:cNvPr>
              <p:cNvSpPr>
                <a:spLocks noChangeArrowheads="1"/>
              </p:cNvSpPr>
              <p:nvPr/>
            </p:nvSpPr>
            <p:spPr bwMode="gray">
              <a:xfrm>
                <a:off x="3116" y="1795"/>
                <a:ext cx="2022" cy="226"/>
              </a:xfrm>
              <a:prstGeom prst="rect">
                <a:avLst/>
              </a:prstGeom>
              <a:gradFill rotWithShape="1">
                <a:gsLst>
                  <a:gs pos="0">
                    <a:srgbClr val="0C5A4B">
                      <a:gamma/>
                      <a:shade val="72549"/>
                      <a:invGamma/>
                    </a:srgbClr>
                  </a:gs>
                  <a:gs pos="50000">
                    <a:srgbClr val="0C5A4B"/>
                  </a:gs>
                  <a:gs pos="100000">
                    <a:srgbClr val="0C5A4B">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C000"/>
                    </a:solidFill>
                    <a:latin typeface="Verdana" panose="020B0604030504040204" pitchFamily="34" charset="0"/>
                    <a:ea typeface="宋体" panose="02010600030101010101" pitchFamily="2" charset="-122"/>
                  </a:rPr>
                  <a:t>训练量化</a:t>
                </a:r>
                <a:r>
                  <a:rPr lang="zh-CN" altLang="en-US" dirty="0">
                    <a:solidFill>
                      <a:srgbClr val="FFFFFF"/>
                    </a:solidFill>
                    <a:latin typeface="Verdana" panose="020B0604030504040204" pitchFamily="34" charset="0"/>
                    <a:ea typeface="宋体" panose="02010600030101010101" pitchFamily="2" charset="-122"/>
                  </a:rPr>
                  <a:t>，模型精度损失</a:t>
                </a:r>
                <a:r>
                  <a:rPr lang="zh-CN" altLang="en-US" dirty="0">
                    <a:solidFill>
                      <a:srgbClr val="FF0000"/>
                    </a:solidFill>
                    <a:latin typeface="Verdana" panose="020B0604030504040204" pitchFamily="34" charset="0"/>
                    <a:ea typeface="宋体" panose="02010600030101010101" pitchFamily="2" charset="-122"/>
                  </a:rPr>
                  <a:t>最小化</a:t>
                </a:r>
                <a:endParaRPr lang="en-US" altLang="zh-CN" dirty="0">
                  <a:solidFill>
                    <a:srgbClr val="FF0000"/>
                  </a:solidFill>
                  <a:latin typeface="Verdana" panose="020B0604030504040204" pitchFamily="34" charset="0"/>
                  <a:ea typeface="宋体" panose="02010600030101010101" pitchFamily="2" charset="-122"/>
                </a:endParaRPr>
              </a:p>
            </p:txBody>
          </p:sp>
          <p:sp>
            <p:nvSpPr>
              <p:cNvPr id="32" name="Rectangle 76">
                <a:extLst>
                  <a:ext uri="{FF2B5EF4-FFF2-40B4-BE49-F238E27FC236}">
                    <a16:creationId xmlns:a16="http://schemas.microsoft.com/office/drawing/2014/main" id="{5CD0484A-F718-35BE-424F-075901CA7DD6}"/>
                  </a:ext>
                </a:extLst>
              </p:cNvPr>
              <p:cNvSpPr>
                <a:spLocks noChangeArrowheads="1"/>
              </p:cNvSpPr>
              <p:nvPr/>
            </p:nvSpPr>
            <p:spPr bwMode="gray">
              <a:xfrm>
                <a:off x="2506" y="2419"/>
                <a:ext cx="2203" cy="222"/>
              </a:xfrm>
              <a:prstGeom prst="rect">
                <a:avLst/>
              </a:prstGeom>
              <a:gradFill rotWithShape="1">
                <a:gsLst>
                  <a:gs pos="0">
                    <a:srgbClr val="339966">
                      <a:gamma/>
                      <a:shade val="72549"/>
                      <a:invGamma/>
                    </a:srgbClr>
                  </a:gs>
                  <a:gs pos="50000">
                    <a:srgbClr val="339966"/>
                  </a:gs>
                  <a:gs pos="100000">
                    <a:srgbClr val="339966">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0000"/>
                    </a:solidFill>
                    <a:latin typeface="Verdana" panose="020B0604030504040204" pitchFamily="34" charset="0"/>
                    <a:ea typeface="宋体" panose="02010600030101010101" pitchFamily="2" charset="-122"/>
                  </a:rPr>
                  <a:t>通道注意力</a:t>
                </a:r>
                <a:r>
                  <a:rPr lang="zh-CN" altLang="en-US" dirty="0">
                    <a:solidFill>
                      <a:srgbClr val="FFFFFF"/>
                    </a:solidFill>
                    <a:latin typeface="Verdana" panose="020B0604030504040204" pitchFamily="34" charset="0"/>
                    <a:ea typeface="宋体" panose="02010600030101010101" pitchFamily="2" charset="-122"/>
                  </a:rPr>
                  <a:t>，解决</a:t>
                </a:r>
                <a:r>
                  <a:rPr lang="zh-CN" altLang="en-US" dirty="0">
                    <a:solidFill>
                      <a:srgbClr val="FF0000"/>
                    </a:solidFill>
                    <a:latin typeface="Verdana" panose="020B0604030504040204" pitchFamily="34" charset="0"/>
                    <a:ea typeface="宋体" panose="02010600030101010101" pitchFamily="2" charset="-122"/>
                  </a:rPr>
                  <a:t>小物体检测痛点</a:t>
                </a:r>
                <a:endParaRPr lang="en-US" altLang="zh-CN" dirty="0">
                  <a:solidFill>
                    <a:srgbClr val="FF0000"/>
                  </a:solidFill>
                  <a:latin typeface="Verdana" panose="020B0604030504040204" pitchFamily="34" charset="0"/>
                  <a:ea typeface="宋体" panose="02010600030101010101" pitchFamily="2" charset="-122"/>
                </a:endParaRPr>
              </a:p>
            </p:txBody>
          </p:sp>
          <p:sp>
            <p:nvSpPr>
              <p:cNvPr id="33" name="Freeform 77">
                <a:extLst>
                  <a:ext uri="{FF2B5EF4-FFF2-40B4-BE49-F238E27FC236}">
                    <a16:creationId xmlns:a16="http://schemas.microsoft.com/office/drawing/2014/main" id="{96388554-5C8F-CDB6-FCCC-310E1E285815}"/>
                  </a:ext>
                </a:extLst>
              </p:cNvPr>
              <p:cNvSpPr>
                <a:spLocks/>
              </p:cNvSpPr>
              <p:nvPr/>
            </p:nvSpPr>
            <p:spPr bwMode="gray">
              <a:xfrm>
                <a:off x="1903" y="2636"/>
                <a:ext cx="2801" cy="406"/>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63A527"/>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34" name="Rectangle 78">
                <a:extLst>
                  <a:ext uri="{FF2B5EF4-FFF2-40B4-BE49-F238E27FC236}">
                    <a16:creationId xmlns:a16="http://schemas.microsoft.com/office/drawing/2014/main" id="{D7D84EA9-4A2D-8129-6857-24D0EAB7C00A}"/>
                  </a:ext>
                </a:extLst>
              </p:cNvPr>
              <p:cNvSpPr>
                <a:spLocks noChangeArrowheads="1"/>
              </p:cNvSpPr>
              <p:nvPr/>
            </p:nvSpPr>
            <p:spPr bwMode="gray">
              <a:xfrm>
                <a:off x="1905" y="3041"/>
                <a:ext cx="2384" cy="222"/>
              </a:xfrm>
              <a:prstGeom prst="rect">
                <a:avLst/>
              </a:prstGeom>
              <a:gradFill rotWithShape="1">
                <a:gsLst>
                  <a:gs pos="0">
                    <a:srgbClr val="6DB418">
                      <a:gamma/>
                      <a:shade val="72549"/>
                      <a:invGamma/>
                    </a:srgbClr>
                  </a:gs>
                  <a:gs pos="50000">
                    <a:srgbClr val="6DB418"/>
                  </a:gs>
                  <a:gs pos="100000">
                    <a:srgbClr val="6DB418">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FF0000"/>
                    </a:solidFill>
                    <a:latin typeface="Verdana" panose="020B0604030504040204" pitchFamily="34" charset="0"/>
                    <a:ea typeface="宋体" panose="02010600030101010101" pitchFamily="2" charset="-122"/>
                  </a:rPr>
                  <a:t>Shadow</a:t>
                </a:r>
                <a:r>
                  <a:rPr lang="zh-CN" altLang="en-US" dirty="0">
                    <a:solidFill>
                      <a:srgbClr val="FFFFFF"/>
                    </a:solidFill>
                    <a:latin typeface="Verdana" panose="020B0604030504040204" pitchFamily="34" charset="0"/>
                    <a:ea typeface="宋体" panose="02010600030101010101" pitchFamily="2" charset="-122"/>
                  </a:rPr>
                  <a:t>模块，模型精度</a:t>
                </a:r>
                <a:r>
                  <a:rPr lang="zh-CN" altLang="en-US" dirty="0">
                    <a:solidFill>
                      <a:srgbClr val="FF0000"/>
                    </a:solidFill>
                    <a:latin typeface="Verdana" panose="020B0604030504040204" pitchFamily="34" charset="0"/>
                    <a:ea typeface="宋体" panose="02010600030101010101" pitchFamily="2" charset="-122"/>
                  </a:rPr>
                  <a:t>不降反升</a:t>
                </a:r>
                <a:endParaRPr lang="en-US" altLang="zh-CN" dirty="0">
                  <a:solidFill>
                    <a:srgbClr val="FF0000"/>
                  </a:solidFill>
                  <a:latin typeface="Verdana" panose="020B0604030504040204" pitchFamily="34" charset="0"/>
                  <a:ea typeface="宋体" panose="02010600030101010101" pitchFamily="2" charset="-122"/>
                </a:endParaRPr>
              </a:p>
            </p:txBody>
          </p:sp>
          <p:sp>
            <p:nvSpPr>
              <p:cNvPr id="35" name="Rectangle 79">
                <a:extLst>
                  <a:ext uri="{FF2B5EF4-FFF2-40B4-BE49-F238E27FC236}">
                    <a16:creationId xmlns:a16="http://schemas.microsoft.com/office/drawing/2014/main" id="{82437B5D-F90C-BAED-13CB-EFFC8A28124F}"/>
                  </a:ext>
                </a:extLst>
              </p:cNvPr>
              <p:cNvSpPr>
                <a:spLocks noChangeArrowheads="1"/>
              </p:cNvSpPr>
              <p:nvPr/>
            </p:nvSpPr>
            <p:spPr bwMode="gray">
              <a:xfrm>
                <a:off x="1298" y="3619"/>
                <a:ext cx="2566" cy="221"/>
              </a:xfrm>
              <a:prstGeom prst="rect">
                <a:avLst/>
              </a:prstGeom>
              <a:gradFill rotWithShape="1">
                <a:gsLst>
                  <a:gs pos="0">
                    <a:srgbClr val="B8C62E">
                      <a:gamma/>
                      <a:shade val="72549"/>
                      <a:invGamma/>
                    </a:srgbClr>
                  </a:gs>
                  <a:gs pos="50000">
                    <a:srgbClr val="B8C62E"/>
                  </a:gs>
                  <a:gs pos="100000">
                    <a:srgbClr val="B8C62E">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dirty="0">
                    <a:solidFill>
                      <a:srgbClr val="FF0000"/>
                    </a:solidFill>
                    <a:latin typeface="Verdana" panose="020B0604030504040204" pitchFamily="34" charset="0"/>
                    <a:ea typeface="宋体" panose="02010600030101010101" pitchFamily="2" charset="-122"/>
                  </a:rPr>
                  <a:t>十六倍通道剪枝</a:t>
                </a:r>
                <a:r>
                  <a:rPr lang="zh-CN" altLang="en-US" b="1" dirty="0">
                    <a:solidFill>
                      <a:srgbClr val="FFFFFF"/>
                    </a:solidFill>
                    <a:latin typeface="Verdana" panose="020B0604030504040204" pitchFamily="34" charset="0"/>
                    <a:ea typeface="宋体" panose="02010600030101010101" pitchFamily="2" charset="-122"/>
                  </a:rPr>
                  <a:t>，数据重排具有</a:t>
                </a:r>
                <a:r>
                  <a:rPr lang="zh-CN" altLang="en-US" b="1" dirty="0">
                    <a:solidFill>
                      <a:srgbClr val="FF0000"/>
                    </a:solidFill>
                    <a:latin typeface="Verdana" panose="020B0604030504040204" pitchFamily="34" charset="0"/>
                    <a:ea typeface="宋体" panose="02010600030101010101" pitchFamily="2" charset="-122"/>
                  </a:rPr>
                  <a:t>天然优势</a:t>
                </a:r>
                <a:endParaRPr lang="en-US" altLang="zh-CN" b="1" dirty="0">
                  <a:solidFill>
                    <a:srgbClr val="FF0000"/>
                  </a:solidFill>
                  <a:latin typeface="Verdana" panose="020B0604030504040204" pitchFamily="34" charset="0"/>
                  <a:ea typeface="宋体" panose="02010600030101010101" pitchFamily="2" charset="-122"/>
                </a:endParaRPr>
              </a:p>
            </p:txBody>
          </p:sp>
        </p:grpSp>
        <p:sp>
          <p:nvSpPr>
            <p:cNvPr id="23" name="Freeform 7">
              <a:extLst>
                <a:ext uri="{FF2B5EF4-FFF2-40B4-BE49-F238E27FC236}">
                  <a16:creationId xmlns:a16="http://schemas.microsoft.com/office/drawing/2014/main" id="{A1ECFD52-DAE4-8C07-AC7C-415F8716CFE4}"/>
                </a:ext>
              </a:extLst>
            </p:cNvPr>
            <p:cNvSpPr>
              <a:spLocks/>
            </p:cNvSpPr>
            <p:nvPr/>
          </p:nvSpPr>
          <p:spPr bwMode="gray">
            <a:xfrm>
              <a:off x="4093210" y="1794625"/>
              <a:ext cx="3692133" cy="638175"/>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24" name="Rectangle 22">
              <a:extLst>
                <a:ext uri="{FF2B5EF4-FFF2-40B4-BE49-F238E27FC236}">
                  <a16:creationId xmlns:a16="http://schemas.microsoft.com/office/drawing/2014/main" id="{583AD785-2BF2-8561-3B77-BFE80A4E79C2}"/>
                </a:ext>
              </a:extLst>
            </p:cNvPr>
            <p:cNvSpPr>
              <a:spLocks noChangeArrowheads="1"/>
            </p:cNvSpPr>
            <p:nvPr/>
          </p:nvSpPr>
          <p:spPr bwMode="gray">
            <a:xfrm>
              <a:off x="4093210" y="2413133"/>
              <a:ext cx="3147327" cy="352425"/>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0000"/>
                  </a:solidFill>
                  <a:latin typeface="Verdana" panose="020B0604030504040204" pitchFamily="34" charset="0"/>
                  <a:ea typeface="宋体" panose="02010600030101010101" pitchFamily="2" charset="-122"/>
                </a:rPr>
                <a:t>数据重排</a:t>
              </a:r>
              <a:r>
                <a:rPr lang="en-US" altLang="zh-CN" dirty="0">
                  <a:solidFill>
                    <a:srgbClr val="FFFFFF"/>
                  </a:solidFill>
                  <a:latin typeface="Verdana" panose="020B0604030504040204" pitchFamily="34" charset="0"/>
                  <a:ea typeface="宋体" panose="02010600030101010101" pitchFamily="2" charset="-122"/>
                </a:rPr>
                <a:t>+</a:t>
              </a:r>
              <a:r>
                <a:rPr lang="zh-CN" altLang="en-US" dirty="0">
                  <a:solidFill>
                    <a:srgbClr val="EA8464"/>
                  </a:solidFill>
                  <a:latin typeface="Verdana" panose="020B0604030504040204" pitchFamily="34" charset="0"/>
                  <a:ea typeface="宋体" panose="02010600030101010101" pitchFamily="2" charset="-122"/>
                </a:rPr>
                <a:t>双缓冲，性能飞跃</a:t>
              </a:r>
              <a:endParaRPr lang="en-US" altLang="zh-CN" dirty="0">
                <a:solidFill>
                  <a:srgbClr val="EA8464"/>
                </a:solidFill>
                <a:latin typeface="Verdana" panose="020B0604030504040204" pitchFamily="34" charset="0"/>
                <a:ea typeface="宋体" panose="02010600030101010101" pitchFamily="2" charset="-122"/>
              </a:endParaRPr>
            </a:p>
          </p:txBody>
        </p:sp>
        <p:sp>
          <p:nvSpPr>
            <p:cNvPr id="25" name="Freeform 6">
              <a:extLst>
                <a:ext uri="{FF2B5EF4-FFF2-40B4-BE49-F238E27FC236}">
                  <a16:creationId xmlns:a16="http://schemas.microsoft.com/office/drawing/2014/main" id="{54D001CC-2D4B-C9EB-DFBA-0FD8C962F3B9}"/>
                </a:ext>
              </a:extLst>
            </p:cNvPr>
            <p:cNvSpPr>
              <a:spLocks/>
            </p:cNvSpPr>
            <p:nvPr/>
          </p:nvSpPr>
          <p:spPr bwMode="gray">
            <a:xfrm>
              <a:off x="7209858" y="1791249"/>
              <a:ext cx="575485" cy="993775"/>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dirty="0"/>
            </a:p>
          </p:txBody>
        </p:sp>
      </p:grpSp>
    </p:spTree>
    <p:extLst>
      <p:ext uri="{BB962C8B-B14F-4D97-AF65-F5344CB8AC3E}">
        <p14:creationId xmlns:p14="http://schemas.microsoft.com/office/powerpoint/2010/main" val="54864166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2.96296E-6 L 3.125E-6 -2.96296E-6 " pathEditMode="relative" rAng="0" ptsTypes="AA" p14:bounceEnd="64000">
                                          <p:cBhvr>
                                            <p:cTn id="14" dur="500" fill="hold"/>
                                            <p:tgtEl>
                                              <p:spTgt spid="5"/>
                                            </p:tgtEl>
                                            <p:attrNameLst>
                                              <p:attrName>ppt_x</p:attrName>
                                              <p:attrName>ppt_y</p:attrName>
                                            </p:attrNameLst>
                                          </p:cBhvr>
                                          <p:rCtr x="439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6" y="568325"/>
              <a:ext cx="3141257"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4.1.1   BN</a:t>
              </a:r>
              <a:r>
                <a:rPr lang="zh-CN" altLang="en-US" sz="2400" dirty="0">
                  <a:solidFill>
                    <a:schemeClr val="bg1"/>
                  </a:solidFill>
                  <a:latin typeface="微软雅黑" panose="020B0503020204020204" pitchFamily="34" charset="-122"/>
                  <a:ea typeface="微软雅黑" panose="020B0503020204020204" pitchFamily="34" charset="-122"/>
                </a:rPr>
                <a:t>层施加</a:t>
              </a:r>
              <a:r>
                <a:rPr lang="en-US" altLang="zh-CN" sz="2400" dirty="0">
                  <a:solidFill>
                    <a:schemeClr val="bg1"/>
                  </a:solidFill>
                  <a:latin typeface="微软雅黑" panose="020B0503020204020204" pitchFamily="34" charset="-122"/>
                  <a:ea typeface="微软雅黑" panose="020B0503020204020204" pitchFamily="34" charset="-122"/>
                </a:rPr>
                <a:t>L1</a:t>
              </a:r>
              <a:r>
                <a:rPr lang="zh-CN" altLang="en-US" sz="2400" dirty="0">
                  <a:solidFill>
                    <a:schemeClr val="bg1"/>
                  </a:solidFill>
                  <a:latin typeface="微软雅黑" panose="020B0503020204020204" pitchFamily="34" charset="-122"/>
                  <a:ea typeface="微软雅黑" panose="020B0503020204020204" pitchFamily="34" charset="-122"/>
                </a:rPr>
                <a:t>正则化</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88996" y="2723728"/>
            <a:ext cx="3030859" cy="1754326"/>
          </a:xfrm>
          <a:prstGeom prst="rect">
            <a:avLst/>
          </a:prstGeom>
        </p:spPr>
        <p:txBody>
          <a:bodyPr wrap="square">
            <a:spAutoFit/>
          </a:bodyPr>
          <a:lstStyle/>
          <a:p>
            <a:r>
              <a:rPr lang="zh-CN" altLang="en-US" b="1" i="0" dirty="0">
                <a:solidFill>
                  <a:srgbClr val="4D4D4D"/>
                </a:solidFill>
                <a:effectLst/>
                <a:latin typeface="-apple-system"/>
              </a:rPr>
              <a:t>每个</a:t>
            </a:r>
            <a:r>
              <a:rPr lang="en-US" altLang="zh-CN" b="1" i="0" dirty="0">
                <a:solidFill>
                  <a:srgbClr val="4D4D4D"/>
                </a:solidFill>
                <a:effectLst/>
                <a:latin typeface="-apple-system"/>
              </a:rPr>
              <a:t>channel</a:t>
            </a:r>
            <a:r>
              <a:rPr lang="zh-CN" altLang="en-US" b="1" i="0" dirty="0">
                <a:solidFill>
                  <a:srgbClr val="4D4D4D"/>
                </a:solidFill>
                <a:effectLst/>
                <a:latin typeface="-apple-system"/>
              </a:rPr>
              <a:t>激活大小</a:t>
            </a:r>
            <a:r>
              <a:rPr lang="en-US" altLang="zh-CN" b="1" i="0" dirty="0" err="1">
                <a:solidFill>
                  <a:srgbClr val="4D4D4D"/>
                </a:solidFill>
                <a:effectLst/>
                <a:latin typeface="-apple-system"/>
              </a:rPr>
              <a:t>Zout</a:t>
            </a:r>
            <a:r>
              <a:rPr lang="zh-CN" altLang="en-US" b="1" i="0" dirty="0">
                <a:solidFill>
                  <a:srgbClr val="4D4D4D"/>
                </a:solidFill>
                <a:effectLst/>
                <a:latin typeface="-apple-system"/>
              </a:rPr>
              <a:t>和系数</a:t>
            </a:r>
            <a:r>
              <a:rPr lang="en-US" altLang="zh-CN" b="1" i="0" dirty="0">
                <a:solidFill>
                  <a:srgbClr val="4D4D4D"/>
                </a:solidFill>
                <a:effectLst/>
                <a:latin typeface="-apple-system"/>
              </a:rPr>
              <a:t>γ</a:t>
            </a:r>
            <a:r>
              <a:rPr lang="zh-CN" altLang="en-US" b="1" i="0" dirty="0">
                <a:solidFill>
                  <a:srgbClr val="4D4D4D"/>
                </a:solidFill>
                <a:effectLst/>
                <a:latin typeface="-apple-system"/>
              </a:rPr>
              <a:t>（</a:t>
            </a:r>
            <a:r>
              <a:rPr lang="en-US" altLang="zh-CN" b="1" i="0" dirty="0" err="1">
                <a:solidFill>
                  <a:srgbClr val="4D4D4D"/>
                </a:solidFill>
                <a:effectLst/>
                <a:latin typeface="-apple-system"/>
              </a:rPr>
              <a:t>pytorch</a:t>
            </a:r>
            <a:r>
              <a:rPr lang="zh-CN" altLang="en-US" b="1" i="0" dirty="0">
                <a:solidFill>
                  <a:srgbClr val="4D4D4D"/>
                </a:solidFill>
                <a:effectLst/>
                <a:latin typeface="-apple-system"/>
              </a:rPr>
              <a:t>对应</a:t>
            </a:r>
            <a:r>
              <a:rPr lang="en-US" altLang="zh-CN" b="1" i="0" dirty="0">
                <a:solidFill>
                  <a:srgbClr val="4D4D4D"/>
                </a:solidFill>
                <a:effectLst/>
                <a:latin typeface="-apple-system"/>
              </a:rPr>
              <a:t>bn</a:t>
            </a:r>
            <a:r>
              <a:rPr lang="zh-CN" altLang="en-US" b="1" i="0" dirty="0">
                <a:solidFill>
                  <a:srgbClr val="4D4D4D"/>
                </a:solidFill>
                <a:effectLst/>
                <a:latin typeface="-apple-system"/>
              </a:rPr>
              <a:t>层的</a:t>
            </a:r>
            <a:r>
              <a:rPr lang="en-US" altLang="zh-CN" b="1" i="0" dirty="0">
                <a:solidFill>
                  <a:srgbClr val="4D4D4D"/>
                </a:solidFill>
                <a:effectLst/>
                <a:latin typeface="-apple-system"/>
              </a:rPr>
              <a:t>weights</a:t>
            </a:r>
            <a:r>
              <a:rPr lang="zh-CN" altLang="en-US" b="1" i="0" dirty="0">
                <a:solidFill>
                  <a:srgbClr val="4D4D4D"/>
                </a:solidFill>
                <a:effectLst/>
                <a:latin typeface="-apple-system"/>
              </a:rPr>
              <a:t>，</a:t>
            </a:r>
            <a:r>
              <a:rPr lang="en-US" altLang="zh-CN" b="1" i="0" dirty="0">
                <a:solidFill>
                  <a:srgbClr val="4D4D4D"/>
                </a:solidFill>
                <a:effectLst/>
                <a:latin typeface="-apple-system"/>
              </a:rPr>
              <a:t>β</a:t>
            </a:r>
            <a:r>
              <a:rPr lang="zh-CN" altLang="en-US" b="1" i="0" dirty="0">
                <a:solidFill>
                  <a:srgbClr val="4D4D4D"/>
                </a:solidFill>
                <a:effectLst/>
                <a:latin typeface="-apple-system"/>
              </a:rPr>
              <a:t>对应</a:t>
            </a:r>
            <a:r>
              <a:rPr lang="en-US" altLang="zh-CN" b="1" i="0" dirty="0">
                <a:solidFill>
                  <a:srgbClr val="4D4D4D"/>
                </a:solidFill>
                <a:effectLst/>
                <a:latin typeface="-apple-system"/>
              </a:rPr>
              <a:t>bias</a:t>
            </a:r>
            <a:r>
              <a:rPr lang="zh-CN" altLang="en-US" b="1" i="0" dirty="0">
                <a:solidFill>
                  <a:srgbClr val="4D4D4D"/>
                </a:solidFill>
                <a:effectLst/>
                <a:latin typeface="-apple-system"/>
              </a:rPr>
              <a:t>）正相关，如果</a:t>
            </a:r>
            <a:r>
              <a:rPr lang="en-US" altLang="zh-CN" b="1" i="0" dirty="0">
                <a:solidFill>
                  <a:srgbClr val="4D4D4D"/>
                </a:solidFill>
                <a:effectLst/>
                <a:latin typeface="-apple-system"/>
              </a:rPr>
              <a:t>γ</a:t>
            </a:r>
            <a:r>
              <a:rPr lang="zh-CN" altLang="en-US" b="1" i="0" dirty="0">
                <a:solidFill>
                  <a:srgbClr val="4D4D4D"/>
                </a:solidFill>
                <a:effectLst/>
                <a:latin typeface="-apple-system"/>
              </a:rPr>
              <a:t>太小接近于</a:t>
            </a:r>
            <a:r>
              <a:rPr lang="en-US" altLang="zh-CN" b="1" i="0" dirty="0">
                <a:solidFill>
                  <a:srgbClr val="4D4D4D"/>
                </a:solidFill>
                <a:effectLst/>
                <a:latin typeface="-apple-system"/>
              </a:rPr>
              <a:t>0</a:t>
            </a:r>
            <a:r>
              <a:rPr lang="zh-CN" altLang="en-US" b="1" i="0" dirty="0">
                <a:solidFill>
                  <a:srgbClr val="4D4D4D"/>
                </a:solidFill>
                <a:effectLst/>
                <a:latin typeface="-apple-system"/>
              </a:rPr>
              <a:t>，那么激活值也非常小。</a:t>
            </a:r>
            <a:endParaRPr lang="en-US" altLang="zh-CN" b="1" i="0" dirty="0">
              <a:solidFill>
                <a:srgbClr val="4D4D4D"/>
              </a:solidFill>
              <a:effectLst/>
              <a:latin typeface="-apple-system"/>
            </a:endParaRPr>
          </a:p>
          <a:p>
            <a:endParaRPr lang="en-US" altLang="zh-CN" dirty="0"/>
          </a:p>
        </p:txBody>
      </p:sp>
      <p:pic>
        <p:nvPicPr>
          <p:cNvPr id="2" name="图片 1">
            <a:extLst>
              <a:ext uri="{FF2B5EF4-FFF2-40B4-BE49-F238E27FC236}">
                <a16:creationId xmlns:a16="http://schemas.microsoft.com/office/drawing/2014/main" id="{934475D9-BC0C-7FF6-0F03-340609F0FE75}"/>
              </a:ext>
            </a:extLst>
          </p:cNvPr>
          <p:cNvPicPr>
            <a:picLocks noChangeAspect="1"/>
          </p:cNvPicPr>
          <p:nvPr/>
        </p:nvPicPr>
        <p:blipFill>
          <a:blip r:embed="rId3"/>
          <a:stretch>
            <a:fillRect/>
          </a:stretch>
        </p:blipFill>
        <p:spPr>
          <a:xfrm>
            <a:off x="3366176" y="1325815"/>
            <a:ext cx="5118830" cy="1154753"/>
          </a:xfrm>
          <a:prstGeom prst="rect">
            <a:avLst/>
          </a:prstGeom>
        </p:spPr>
      </p:pic>
      <p:sp>
        <p:nvSpPr>
          <p:cNvPr id="16" name="TextBox 33">
            <a:extLst>
              <a:ext uri="{FF2B5EF4-FFF2-40B4-BE49-F238E27FC236}">
                <a16:creationId xmlns:a16="http://schemas.microsoft.com/office/drawing/2014/main" id="{1F64DCEE-AD24-F803-651C-89CF0C7249CF}"/>
              </a:ext>
            </a:extLst>
          </p:cNvPr>
          <p:cNvSpPr txBox="1">
            <a:spLocks noChangeArrowheads="1"/>
          </p:cNvSpPr>
          <p:nvPr/>
        </p:nvSpPr>
        <p:spPr bwMode="auto">
          <a:xfrm>
            <a:off x="689787" y="1554838"/>
            <a:ext cx="2060179"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BN</a:t>
            </a:r>
            <a:r>
              <a:rPr lang="zh-CN" altLang="en-US" sz="2400" dirty="0">
                <a:solidFill>
                  <a:srgbClr val="FFFFFF"/>
                </a:solidFill>
                <a:latin typeface="Impact" panose="020B0806030902050204" pitchFamily="34" charset="0"/>
              </a:rPr>
              <a:t>层计算公式</a:t>
            </a:r>
          </a:p>
        </p:txBody>
      </p:sp>
      <p:pic>
        <p:nvPicPr>
          <p:cNvPr id="3" name="图片 2">
            <a:extLst>
              <a:ext uri="{FF2B5EF4-FFF2-40B4-BE49-F238E27FC236}">
                <a16:creationId xmlns:a16="http://schemas.microsoft.com/office/drawing/2014/main" id="{2FC55C14-E076-461C-5F38-D84F42DAD4E6}"/>
              </a:ext>
            </a:extLst>
          </p:cNvPr>
          <p:cNvPicPr>
            <a:picLocks noChangeAspect="1"/>
          </p:cNvPicPr>
          <p:nvPr/>
        </p:nvPicPr>
        <p:blipFill>
          <a:blip r:embed="rId4"/>
          <a:stretch>
            <a:fillRect/>
          </a:stretch>
        </p:blipFill>
        <p:spPr>
          <a:xfrm>
            <a:off x="3366176" y="2540727"/>
            <a:ext cx="8776699" cy="2309027"/>
          </a:xfrm>
          <a:prstGeom prst="rect">
            <a:avLst/>
          </a:prstGeom>
        </p:spPr>
      </p:pic>
    </p:spTree>
    <p:extLst>
      <p:ext uri="{BB962C8B-B14F-4D97-AF65-F5344CB8AC3E}">
        <p14:creationId xmlns:p14="http://schemas.microsoft.com/office/powerpoint/2010/main" val="323655479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6" y="568325"/>
              <a:ext cx="3141257"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4.1.1   BN</a:t>
              </a:r>
              <a:r>
                <a:rPr lang="zh-CN" altLang="en-US" sz="2400" dirty="0">
                  <a:solidFill>
                    <a:schemeClr val="bg1"/>
                  </a:solidFill>
                  <a:latin typeface="微软雅黑" panose="020B0503020204020204" pitchFamily="34" charset="-122"/>
                  <a:ea typeface="微软雅黑" panose="020B0503020204020204" pitchFamily="34" charset="-122"/>
                </a:rPr>
                <a:t>层施加</a:t>
              </a:r>
              <a:r>
                <a:rPr lang="en-US" altLang="zh-CN" sz="2400" dirty="0">
                  <a:solidFill>
                    <a:schemeClr val="bg1"/>
                  </a:solidFill>
                  <a:latin typeface="微软雅黑" panose="020B0503020204020204" pitchFamily="34" charset="-122"/>
                  <a:ea typeface="微软雅黑" panose="020B0503020204020204" pitchFamily="34" charset="-122"/>
                </a:rPr>
                <a:t>L1</a:t>
              </a:r>
              <a:r>
                <a:rPr lang="zh-CN" altLang="en-US" sz="2400" dirty="0">
                  <a:solidFill>
                    <a:schemeClr val="bg1"/>
                  </a:solidFill>
                  <a:latin typeface="微软雅黑" panose="020B0503020204020204" pitchFamily="34" charset="-122"/>
                  <a:ea typeface="微软雅黑" panose="020B0503020204020204" pitchFamily="34" charset="-122"/>
                </a:rPr>
                <a:t>正则化</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4962" y="2574169"/>
            <a:ext cx="4482548" cy="3477875"/>
          </a:xfrm>
          <a:prstGeom prst="rect">
            <a:avLst/>
          </a:prstGeom>
        </p:spPr>
        <p:txBody>
          <a:bodyPr wrap="square">
            <a:spAutoFit/>
          </a:bodyPr>
          <a:lstStyle/>
          <a:p>
            <a:r>
              <a:rPr lang="zh-CN" altLang="en-US" sz="2000" b="1" i="0" dirty="0">
                <a:solidFill>
                  <a:srgbClr val="4D4D4D"/>
                </a:solidFill>
                <a:effectLst/>
                <a:latin typeface="+mn-ea"/>
              </a:rPr>
              <a:t>    上面第一项是正常训练的</a:t>
            </a:r>
            <a:r>
              <a:rPr lang="en-US" altLang="zh-CN" sz="2000" b="1" i="0" dirty="0">
                <a:solidFill>
                  <a:srgbClr val="4D4D4D"/>
                </a:solidFill>
                <a:effectLst/>
                <a:latin typeface="+mn-ea"/>
              </a:rPr>
              <a:t>loss</a:t>
            </a:r>
            <a:r>
              <a:rPr lang="zh-CN" altLang="en-US" sz="2000" b="1" i="0" dirty="0">
                <a:solidFill>
                  <a:srgbClr val="4D4D4D"/>
                </a:solidFill>
                <a:effectLst/>
                <a:latin typeface="+mn-ea"/>
              </a:rPr>
              <a:t>函数，第二项是约束，其中</a:t>
            </a:r>
            <a:r>
              <a:rPr lang="en-US" altLang="zh-CN" sz="2000" b="1" i="0" dirty="0">
                <a:solidFill>
                  <a:srgbClr val="4D4D4D"/>
                </a:solidFill>
                <a:effectLst/>
                <a:latin typeface="+mn-ea"/>
              </a:rPr>
              <a:t>g(s) = |s|</a:t>
            </a:r>
            <a:r>
              <a:rPr lang="zh-CN" altLang="en-US" sz="2000" b="1" i="0" dirty="0">
                <a:solidFill>
                  <a:srgbClr val="4D4D4D"/>
                </a:solidFill>
                <a:effectLst/>
                <a:latin typeface="+mn-ea"/>
              </a:rPr>
              <a:t>，</a:t>
            </a:r>
            <a:r>
              <a:rPr lang="en-US" altLang="zh-CN" sz="2000" b="1" i="0" dirty="0">
                <a:solidFill>
                  <a:srgbClr val="4D4D4D"/>
                </a:solidFill>
                <a:effectLst/>
                <a:latin typeface="+mn-ea"/>
              </a:rPr>
              <a:t>λ</a:t>
            </a:r>
            <a:r>
              <a:rPr lang="zh-CN" altLang="en-US" sz="2000" b="1" i="0" dirty="0">
                <a:solidFill>
                  <a:srgbClr val="4D4D4D"/>
                </a:solidFill>
                <a:effectLst/>
                <a:latin typeface="+mn-ea"/>
              </a:rPr>
              <a:t>是正则系数，根据数据集调整。可以将参数稀疏化，看看如果添加到训练的损失函数中去，在进行反向传播时候：    𝐿</a:t>
            </a:r>
            <a:r>
              <a:rPr lang="en-US" altLang="zh-CN" sz="2000" b="1" i="0" dirty="0">
                <a:solidFill>
                  <a:srgbClr val="4D4D4D"/>
                </a:solidFill>
                <a:effectLst/>
                <a:latin typeface="+mn-ea"/>
              </a:rPr>
              <a:t>′=∑</a:t>
            </a:r>
            <a:r>
              <a:rPr lang="zh-CN" altLang="en-US" sz="2000" b="1" i="0" dirty="0">
                <a:solidFill>
                  <a:srgbClr val="4D4D4D"/>
                </a:solidFill>
                <a:effectLst/>
                <a:latin typeface="+mn-ea"/>
              </a:rPr>
              <a:t>𝑙</a:t>
            </a:r>
            <a:r>
              <a:rPr lang="en-US" altLang="zh-CN" sz="2000" b="1" i="0" dirty="0">
                <a:solidFill>
                  <a:srgbClr val="4D4D4D"/>
                </a:solidFill>
                <a:effectLst/>
                <a:latin typeface="+mn-ea"/>
              </a:rPr>
              <a:t>′+</a:t>
            </a:r>
            <a:r>
              <a:rPr lang="zh-CN" altLang="en-US" sz="2000" b="1" i="0" dirty="0">
                <a:solidFill>
                  <a:srgbClr val="4D4D4D"/>
                </a:solidFill>
                <a:effectLst/>
                <a:latin typeface="+mn-ea"/>
              </a:rPr>
              <a:t>𝜆∑𝑔</a:t>
            </a:r>
            <a:r>
              <a:rPr lang="en-US" altLang="zh-CN" sz="2000" b="1" i="0" dirty="0">
                <a:solidFill>
                  <a:srgbClr val="4D4D4D"/>
                </a:solidFill>
                <a:effectLst/>
                <a:latin typeface="+mn-ea"/>
              </a:rPr>
              <a:t>′(</a:t>
            </a:r>
            <a:r>
              <a:rPr lang="zh-CN" altLang="en-US" sz="2000" b="1" i="0" dirty="0">
                <a:solidFill>
                  <a:srgbClr val="4D4D4D"/>
                </a:solidFill>
                <a:effectLst/>
                <a:latin typeface="+mn-ea"/>
              </a:rPr>
              <a:t>𝛾</a:t>
            </a:r>
            <a:r>
              <a:rPr lang="en-US" altLang="zh-CN" sz="2000" b="1" i="0" dirty="0">
                <a:solidFill>
                  <a:srgbClr val="4D4D4D"/>
                </a:solidFill>
                <a:effectLst/>
                <a:latin typeface="+mn-ea"/>
              </a:rPr>
              <a:t>)=∑</a:t>
            </a:r>
            <a:r>
              <a:rPr lang="zh-CN" altLang="en-US" sz="2000" b="1" i="0" dirty="0">
                <a:solidFill>
                  <a:srgbClr val="4D4D4D"/>
                </a:solidFill>
                <a:effectLst/>
                <a:latin typeface="+mn-ea"/>
              </a:rPr>
              <a:t>𝑙</a:t>
            </a:r>
            <a:r>
              <a:rPr lang="en-US" altLang="zh-CN" sz="2000" b="1" i="0" dirty="0">
                <a:solidFill>
                  <a:srgbClr val="4D4D4D"/>
                </a:solidFill>
                <a:effectLst/>
                <a:latin typeface="+mn-ea"/>
              </a:rPr>
              <a:t>′+</a:t>
            </a:r>
            <a:r>
              <a:rPr lang="zh-CN" altLang="en-US" sz="2000" b="1" i="0" dirty="0">
                <a:solidFill>
                  <a:srgbClr val="4D4D4D"/>
                </a:solidFill>
                <a:effectLst/>
                <a:latin typeface="+mn-ea"/>
              </a:rPr>
              <a:t>𝜆∑</a:t>
            </a:r>
            <a:r>
              <a:rPr lang="en-US" altLang="zh-CN" sz="2000" b="1" i="0" dirty="0">
                <a:solidFill>
                  <a:srgbClr val="4D4D4D"/>
                </a:solidFill>
                <a:effectLst/>
                <a:latin typeface="+mn-ea"/>
              </a:rPr>
              <a:t>|</a:t>
            </a:r>
            <a:r>
              <a:rPr lang="zh-CN" altLang="en-US" sz="2000" b="1" i="0" dirty="0">
                <a:solidFill>
                  <a:srgbClr val="4D4D4D"/>
                </a:solidFill>
                <a:effectLst/>
                <a:latin typeface="+mn-ea"/>
              </a:rPr>
              <a:t>𝛾</a:t>
            </a:r>
            <a:r>
              <a:rPr lang="en-US" altLang="zh-CN" sz="2000" b="1" i="0" dirty="0">
                <a:solidFill>
                  <a:srgbClr val="4D4D4D"/>
                </a:solidFill>
                <a:effectLst/>
                <a:latin typeface="+mn-ea"/>
              </a:rPr>
              <a:t>|′=∑</a:t>
            </a:r>
            <a:r>
              <a:rPr lang="zh-CN" altLang="en-US" sz="2000" b="1" i="0" dirty="0">
                <a:solidFill>
                  <a:srgbClr val="4D4D4D"/>
                </a:solidFill>
                <a:effectLst/>
                <a:latin typeface="+mn-ea"/>
              </a:rPr>
              <a:t>𝑙</a:t>
            </a:r>
            <a:r>
              <a:rPr lang="en-US" altLang="zh-CN" sz="2000" b="1" i="0" dirty="0">
                <a:solidFill>
                  <a:srgbClr val="4D4D4D"/>
                </a:solidFill>
                <a:effectLst/>
                <a:latin typeface="+mn-ea"/>
              </a:rPr>
              <a:t>′+</a:t>
            </a:r>
            <a:r>
              <a:rPr lang="zh-CN" altLang="en-US" sz="2000" b="1" i="0" dirty="0">
                <a:solidFill>
                  <a:srgbClr val="4D4D4D"/>
                </a:solidFill>
                <a:effectLst/>
                <a:latin typeface="+mn-ea"/>
              </a:rPr>
              <a:t>𝜆∑𝛾∗𝑠𝑖𝑔𝑛</a:t>
            </a:r>
            <a:r>
              <a:rPr lang="en-US" altLang="zh-CN" sz="2000" b="1" i="0" dirty="0">
                <a:solidFill>
                  <a:srgbClr val="4D4D4D"/>
                </a:solidFill>
                <a:effectLst/>
                <a:latin typeface="+mn-ea"/>
              </a:rPr>
              <a:t>(</a:t>
            </a:r>
            <a:r>
              <a:rPr lang="zh-CN" altLang="en-US" sz="2000" b="1" i="0" dirty="0">
                <a:solidFill>
                  <a:srgbClr val="4D4D4D"/>
                </a:solidFill>
                <a:effectLst/>
                <a:latin typeface="+mn-ea"/>
              </a:rPr>
              <a:t>𝛾</a:t>
            </a:r>
            <a:r>
              <a:rPr lang="en-US" altLang="zh-CN" sz="2000" b="1" i="0" dirty="0">
                <a:solidFill>
                  <a:srgbClr val="4D4D4D"/>
                </a:solidFill>
                <a:effectLst/>
                <a:latin typeface="+mn-ea"/>
              </a:rPr>
              <a:t>)</a:t>
            </a:r>
          </a:p>
          <a:p>
            <a:r>
              <a:rPr lang="zh-CN" altLang="en-US" sz="2000" b="1" i="0" dirty="0">
                <a:solidFill>
                  <a:srgbClr val="4D4D4D"/>
                </a:solidFill>
                <a:effectLst/>
                <a:latin typeface="+mn-ea"/>
              </a:rPr>
              <a:t>所以，只需要在训练中，反向传播时候，在</a:t>
            </a:r>
            <a:r>
              <a:rPr lang="en-US" altLang="zh-CN" sz="2000" b="1" i="0" dirty="0">
                <a:solidFill>
                  <a:srgbClr val="4D4D4D"/>
                </a:solidFill>
                <a:effectLst/>
                <a:latin typeface="+mn-ea"/>
              </a:rPr>
              <a:t>BN</a:t>
            </a:r>
            <a:r>
              <a:rPr lang="zh-CN" altLang="en-US" sz="2000" b="1" i="0" dirty="0">
                <a:solidFill>
                  <a:srgbClr val="4D4D4D"/>
                </a:solidFill>
                <a:effectLst/>
                <a:latin typeface="+mn-ea"/>
              </a:rPr>
              <a:t>层权重乘以权重的符合函数输出和系数即可。</a:t>
            </a:r>
          </a:p>
        </p:txBody>
      </p:sp>
      <p:sp>
        <p:nvSpPr>
          <p:cNvPr id="16" name="TextBox 33">
            <a:extLst>
              <a:ext uri="{FF2B5EF4-FFF2-40B4-BE49-F238E27FC236}">
                <a16:creationId xmlns:a16="http://schemas.microsoft.com/office/drawing/2014/main" id="{1F64DCEE-AD24-F803-651C-89CF0C7249CF}"/>
              </a:ext>
            </a:extLst>
          </p:cNvPr>
          <p:cNvSpPr txBox="1">
            <a:spLocks noChangeArrowheads="1"/>
          </p:cNvSpPr>
          <p:nvPr/>
        </p:nvSpPr>
        <p:spPr bwMode="auto">
          <a:xfrm>
            <a:off x="689787" y="1554838"/>
            <a:ext cx="2265364"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添加</a:t>
            </a:r>
            <a:r>
              <a:rPr lang="en-US" altLang="zh-CN" sz="2400" dirty="0">
                <a:solidFill>
                  <a:srgbClr val="FFFFFF"/>
                </a:solidFill>
                <a:latin typeface="Impact" panose="020B0806030902050204" pitchFamily="34" charset="0"/>
              </a:rPr>
              <a:t>L1</a:t>
            </a:r>
            <a:r>
              <a:rPr lang="zh-CN" altLang="en-US" sz="2400" dirty="0">
                <a:solidFill>
                  <a:srgbClr val="FFFFFF"/>
                </a:solidFill>
                <a:latin typeface="Impact" panose="020B0806030902050204" pitchFamily="34" charset="0"/>
              </a:rPr>
              <a:t>正则约束</a:t>
            </a:r>
          </a:p>
        </p:txBody>
      </p:sp>
      <p:pic>
        <p:nvPicPr>
          <p:cNvPr id="6" name="图片 5">
            <a:extLst>
              <a:ext uri="{FF2B5EF4-FFF2-40B4-BE49-F238E27FC236}">
                <a16:creationId xmlns:a16="http://schemas.microsoft.com/office/drawing/2014/main" id="{790F7932-3CBB-01AC-7B85-30BB83C4B040}"/>
              </a:ext>
            </a:extLst>
          </p:cNvPr>
          <p:cNvPicPr>
            <a:picLocks noChangeAspect="1"/>
          </p:cNvPicPr>
          <p:nvPr/>
        </p:nvPicPr>
        <p:blipFill>
          <a:blip r:embed="rId3"/>
          <a:stretch>
            <a:fillRect/>
          </a:stretch>
        </p:blipFill>
        <p:spPr>
          <a:xfrm>
            <a:off x="4319081" y="1127773"/>
            <a:ext cx="6520774" cy="1417121"/>
          </a:xfrm>
          <a:prstGeom prst="rect">
            <a:avLst/>
          </a:prstGeom>
        </p:spPr>
      </p:pic>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CE52A836-D404-D101-FA7B-D18291E6487C}"/>
              </a:ext>
            </a:extLst>
          </p:cNvPr>
          <p:cNvPicPr>
            <a:picLocks noChangeAspect="1"/>
          </p:cNvPicPr>
          <p:nvPr/>
        </p:nvPicPr>
        <p:blipFill rotWithShape="1">
          <a:blip r:embed="rId4"/>
          <a:srcRect r="2805" b="27613"/>
          <a:stretch/>
        </p:blipFill>
        <p:spPr>
          <a:xfrm>
            <a:off x="4987510" y="2805502"/>
            <a:ext cx="7202456" cy="2972728"/>
          </a:xfrm>
          <a:prstGeom prst="rect">
            <a:avLst/>
          </a:prstGeom>
        </p:spPr>
      </p:pic>
    </p:spTree>
    <p:extLst>
      <p:ext uri="{BB962C8B-B14F-4D97-AF65-F5344CB8AC3E}">
        <p14:creationId xmlns:p14="http://schemas.microsoft.com/office/powerpoint/2010/main" val="329380166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6" y="568325"/>
              <a:ext cx="3141257"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4.1.2   </a:t>
              </a:r>
              <a:r>
                <a:rPr lang="zh-CN" altLang="en-US" sz="2400" dirty="0">
                  <a:solidFill>
                    <a:schemeClr val="bg1"/>
                  </a:solidFill>
                  <a:latin typeface="微软雅黑" panose="020B0503020204020204" pitchFamily="34" charset="-122"/>
                  <a:ea typeface="微软雅黑" panose="020B0503020204020204" pitchFamily="34" charset="-122"/>
                </a:rPr>
                <a:t>十六倍通道剪枝</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4962" y="2574169"/>
            <a:ext cx="4482548" cy="1938992"/>
          </a:xfrm>
          <a:prstGeom prst="rect">
            <a:avLst/>
          </a:prstGeom>
        </p:spPr>
        <p:txBody>
          <a:bodyPr wrap="square">
            <a:spAutoFit/>
          </a:bodyPr>
          <a:lstStyle/>
          <a:p>
            <a:r>
              <a:rPr lang="zh-CN" altLang="en-US" sz="2000" b="0" i="0" dirty="0">
                <a:solidFill>
                  <a:srgbClr val="4D4D4D"/>
                </a:solidFill>
                <a:effectLst/>
                <a:latin typeface="-apple-system"/>
              </a:rPr>
              <a:t>      </a:t>
            </a:r>
            <a:r>
              <a:rPr lang="zh-CN" altLang="en-US" sz="2000" b="1" i="0" dirty="0">
                <a:solidFill>
                  <a:srgbClr val="4D4D4D"/>
                </a:solidFill>
                <a:effectLst/>
                <a:latin typeface="-apple-system"/>
              </a:rPr>
              <a:t>随着训练进行（纵轴是</a:t>
            </a:r>
            <a:r>
              <a:rPr lang="en-US" altLang="zh-CN" sz="2000" b="1" i="0" dirty="0">
                <a:solidFill>
                  <a:srgbClr val="4D4D4D"/>
                </a:solidFill>
                <a:effectLst/>
                <a:latin typeface="-apple-system"/>
              </a:rPr>
              <a:t>epoch</a:t>
            </a:r>
            <a:r>
              <a:rPr lang="zh-CN" altLang="en-US" sz="2000" b="1" i="0" dirty="0">
                <a:solidFill>
                  <a:srgbClr val="4D4D4D"/>
                </a:solidFill>
                <a:effectLst/>
                <a:latin typeface="-apple-system"/>
              </a:rPr>
              <a:t>），</a:t>
            </a:r>
            <a:r>
              <a:rPr lang="en-US" altLang="zh-CN" sz="2000" b="1" i="0" dirty="0">
                <a:solidFill>
                  <a:srgbClr val="4D4D4D"/>
                </a:solidFill>
                <a:effectLst/>
                <a:latin typeface="-apple-system"/>
              </a:rPr>
              <a:t>BN</a:t>
            </a:r>
            <a:r>
              <a:rPr lang="zh-CN" altLang="en-US" sz="2000" b="1" i="0" dirty="0">
                <a:solidFill>
                  <a:srgbClr val="4D4D4D"/>
                </a:solidFill>
                <a:effectLst/>
                <a:latin typeface="-apple-system"/>
              </a:rPr>
              <a:t>层参数逐渐从最上面的正太分布趋向于</a:t>
            </a:r>
            <a:r>
              <a:rPr lang="en-US" altLang="zh-CN" sz="2000" b="1" i="0" dirty="0">
                <a:solidFill>
                  <a:srgbClr val="4D4D4D"/>
                </a:solidFill>
                <a:effectLst/>
                <a:latin typeface="-apple-system"/>
              </a:rPr>
              <a:t>0</a:t>
            </a:r>
            <a:r>
              <a:rPr lang="zh-CN" altLang="en-US" sz="2000" b="1" i="0" dirty="0">
                <a:solidFill>
                  <a:srgbClr val="4D4D4D"/>
                </a:solidFill>
                <a:effectLst/>
                <a:latin typeface="-apple-system"/>
              </a:rPr>
              <a:t>附近。</a:t>
            </a:r>
            <a:endParaRPr lang="en-US" altLang="zh-CN" sz="2000" b="1" i="0" dirty="0">
              <a:solidFill>
                <a:srgbClr val="4D4D4D"/>
              </a:solidFill>
              <a:effectLst/>
              <a:latin typeface="-apple-system"/>
            </a:endParaRPr>
          </a:p>
          <a:p>
            <a:r>
              <a:rPr lang="zh-CN" altLang="en-US" sz="2000" b="1" dirty="0">
                <a:solidFill>
                  <a:srgbClr val="4D4D4D"/>
                </a:solidFill>
                <a:latin typeface="-apple-system"/>
              </a:rPr>
              <a:t>      设置剪枝率为百分之</a:t>
            </a:r>
            <a:r>
              <a:rPr lang="en-US" altLang="zh-CN" sz="2000" b="1" dirty="0">
                <a:solidFill>
                  <a:srgbClr val="4D4D4D"/>
                </a:solidFill>
                <a:latin typeface="-apple-system"/>
              </a:rPr>
              <a:t>50</a:t>
            </a:r>
            <a:r>
              <a:rPr lang="zh-CN" altLang="en-US" sz="2000" b="1" dirty="0">
                <a:solidFill>
                  <a:srgbClr val="4D4D4D"/>
                </a:solidFill>
                <a:latin typeface="-apple-system"/>
              </a:rPr>
              <a:t>，保留通道为</a:t>
            </a:r>
            <a:r>
              <a:rPr lang="en-US" altLang="zh-CN" sz="2000" b="1" dirty="0">
                <a:solidFill>
                  <a:srgbClr val="FF0000"/>
                </a:solidFill>
                <a:latin typeface="-apple-system"/>
              </a:rPr>
              <a:t>16</a:t>
            </a:r>
            <a:r>
              <a:rPr lang="zh-CN" altLang="en-US" sz="2000" b="1" dirty="0">
                <a:solidFill>
                  <a:srgbClr val="FF0000"/>
                </a:solidFill>
                <a:latin typeface="-apple-system"/>
              </a:rPr>
              <a:t>的整倍数</a:t>
            </a:r>
            <a:r>
              <a:rPr lang="zh-CN" altLang="en-US" sz="2000" b="1" dirty="0">
                <a:solidFill>
                  <a:srgbClr val="4D4D4D"/>
                </a:solidFill>
                <a:latin typeface="-apple-system"/>
              </a:rPr>
              <a:t>，能</a:t>
            </a:r>
            <a:r>
              <a:rPr lang="zh-CN" altLang="en-US" sz="2000" b="1" dirty="0">
                <a:solidFill>
                  <a:srgbClr val="FF0000"/>
                </a:solidFill>
                <a:latin typeface="-apple-system"/>
              </a:rPr>
              <a:t>有效提高</a:t>
            </a:r>
            <a:r>
              <a:rPr lang="zh-CN" altLang="en-US" sz="2000" b="1" dirty="0">
                <a:solidFill>
                  <a:srgbClr val="4D4D4D"/>
                </a:solidFill>
                <a:latin typeface="-apple-system"/>
              </a:rPr>
              <a:t>推理速度。方便硬件上进行</a:t>
            </a:r>
            <a:r>
              <a:rPr lang="zh-CN" altLang="en-US" sz="2000" b="1" dirty="0">
                <a:solidFill>
                  <a:srgbClr val="FF0000"/>
                </a:solidFill>
                <a:latin typeface="-apple-system"/>
              </a:rPr>
              <a:t>数据重排</a:t>
            </a:r>
            <a:r>
              <a:rPr lang="zh-CN" altLang="en-US" sz="2000" b="1" dirty="0">
                <a:solidFill>
                  <a:srgbClr val="4D4D4D"/>
                </a:solidFill>
                <a:latin typeface="-apple-system"/>
              </a:rPr>
              <a:t>操作。</a:t>
            </a:r>
            <a:endParaRPr lang="zh-CN" altLang="en-US" sz="2000" b="1" i="0" dirty="0">
              <a:solidFill>
                <a:srgbClr val="4D4D4D"/>
              </a:solidFill>
              <a:effectLst/>
              <a:latin typeface="+mn-ea"/>
            </a:endParaRPr>
          </a:p>
        </p:txBody>
      </p:sp>
      <p:sp>
        <p:nvSpPr>
          <p:cNvPr id="16" name="TextBox 33">
            <a:extLst>
              <a:ext uri="{FF2B5EF4-FFF2-40B4-BE49-F238E27FC236}">
                <a16:creationId xmlns:a16="http://schemas.microsoft.com/office/drawing/2014/main" id="{1F64DCEE-AD24-F803-651C-89CF0C7249CF}"/>
              </a:ext>
            </a:extLst>
          </p:cNvPr>
          <p:cNvSpPr txBox="1">
            <a:spLocks noChangeArrowheads="1"/>
          </p:cNvSpPr>
          <p:nvPr/>
        </p:nvSpPr>
        <p:spPr bwMode="auto">
          <a:xfrm>
            <a:off x="689787" y="1554838"/>
            <a:ext cx="2053767"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16</a:t>
            </a:r>
            <a:r>
              <a:rPr lang="zh-CN" altLang="en-US" sz="2400" dirty="0">
                <a:solidFill>
                  <a:srgbClr val="FFFFFF"/>
                </a:solidFill>
                <a:latin typeface="Impact" panose="020B0806030902050204" pitchFamily="34" charset="0"/>
              </a:rPr>
              <a:t>倍通道剪枝</a:t>
            </a: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01DB0D97-A0ED-E20D-B905-36168408D4B1}"/>
              </a:ext>
            </a:extLst>
          </p:cNvPr>
          <p:cNvPicPr>
            <a:picLocks noChangeAspect="1"/>
          </p:cNvPicPr>
          <p:nvPr/>
        </p:nvPicPr>
        <p:blipFill>
          <a:blip r:embed="rId3"/>
          <a:stretch>
            <a:fillRect/>
          </a:stretch>
        </p:blipFill>
        <p:spPr>
          <a:xfrm>
            <a:off x="5445795" y="483374"/>
            <a:ext cx="6404305" cy="4488436"/>
          </a:xfrm>
          <a:prstGeom prst="rect">
            <a:avLst/>
          </a:prstGeom>
        </p:spPr>
      </p:pic>
    </p:spTree>
    <p:extLst>
      <p:ext uri="{BB962C8B-B14F-4D97-AF65-F5344CB8AC3E}">
        <p14:creationId xmlns:p14="http://schemas.microsoft.com/office/powerpoint/2010/main" val="156972779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56660"/>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4.1.2   </a:t>
              </a:r>
              <a:r>
                <a:rPr lang="zh-CN" altLang="en-US" sz="2400" dirty="0">
                  <a:solidFill>
                    <a:schemeClr val="bg1"/>
                  </a:solidFill>
                  <a:latin typeface="微软雅黑" panose="020B0503020204020204" pitchFamily="34" charset="-122"/>
                  <a:ea typeface="微软雅黑" panose="020B0503020204020204" pitchFamily="34" charset="-122"/>
                </a:rPr>
                <a:t>十六倍通道剪枝参数</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79391" y="2718137"/>
            <a:ext cx="4282881" cy="1015663"/>
          </a:xfrm>
          <a:prstGeom prst="rect">
            <a:avLst/>
          </a:prstGeom>
        </p:spPr>
        <p:txBody>
          <a:bodyPr wrap="square">
            <a:spAutoFit/>
          </a:bodyPr>
          <a:lstStyle/>
          <a:p>
            <a:r>
              <a:rPr lang="zh-CN" altLang="en-US" sz="2000" b="0" i="0" dirty="0">
                <a:solidFill>
                  <a:srgbClr val="4D4D4D"/>
                </a:solidFill>
                <a:effectLst/>
                <a:latin typeface="-apple-system"/>
              </a:rPr>
              <a:t>      </a:t>
            </a:r>
            <a:r>
              <a:rPr lang="zh-CN" altLang="en-US" sz="2000" b="1" i="0" dirty="0">
                <a:solidFill>
                  <a:srgbClr val="4D4D4D"/>
                </a:solidFill>
                <a:effectLst/>
                <a:latin typeface="-apple-system"/>
              </a:rPr>
              <a:t>根据重要程度排序，减去</a:t>
            </a:r>
            <a:r>
              <a:rPr lang="en-US" altLang="zh-CN" sz="2000" b="1" i="0" dirty="0">
                <a:solidFill>
                  <a:srgbClr val="4D4D4D"/>
                </a:solidFill>
                <a:effectLst/>
                <a:latin typeface="-apple-system"/>
              </a:rPr>
              <a:t>mobilenet_v1</a:t>
            </a:r>
            <a:r>
              <a:rPr lang="zh-CN" altLang="en-US" sz="2000" b="1" i="0" dirty="0">
                <a:solidFill>
                  <a:srgbClr val="4D4D4D"/>
                </a:solidFill>
                <a:effectLst/>
                <a:latin typeface="-apple-system"/>
              </a:rPr>
              <a:t>次重要的通道，向上取到</a:t>
            </a:r>
            <a:r>
              <a:rPr lang="en-US" altLang="zh-CN" sz="2000" b="1" i="0" dirty="0">
                <a:solidFill>
                  <a:srgbClr val="4D4D4D"/>
                </a:solidFill>
                <a:effectLst/>
                <a:latin typeface="-apple-system"/>
              </a:rPr>
              <a:t>16</a:t>
            </a:r>
            <a:r>
              <a:rPr lang="zh-CN" altLang="en-US" sz="2000" b="1" i="0" dirty="0">
                <a:solidFill>
                  <a:srgbClr val="4D4D4D"/>
                </a:solidFill>
                <a:effectLst/>
                <a:latin typeface="-apple-system"/>
              </a:rPr>
              <a:t>的整数倍，完成</a:t>
            </a:r>
            <a:r>
              <a:rPr lang="en-US" altLang="zh-CN" sz="2000" b="1" i="0" dirty="0">
                <a:solidFill>
                  <a:srgbClr val="4D4D4D"/>
                </a:solidFill>
                <a:effectLst/>
                <a:latin typeface="-apple-system"/>
              </a:rPr>
              <a:t>16</a:t>
            </a:r>
            <a:r>
              <a:rPr lang="zh-CN" altLang="en-US" sz="2000" b="1" i="0" dirty="0">
                <a:solidFill>
                  <a:srgbClr val="4D4D4D"/>
                </a:solidFill>
                <a:effectLst/>
                <a:latin typeface="-apple-system"/>
              </a:rPr>
              <a:t>倍通道剪枝。</a:t>
            </a:r>
            <a:endParaRPr lang="zh-CN" altLang="en-US" sz="2000" b="1" i="0" dirty="0">
              <a:solidFill>
                <a:srgbClr val="4D4D4D"/>
              </a:solidFill>
              <a:effectLst/>
              <a:latin typeface="+mn-ea"/>
            </a:endParaRPr>
          </a:p>
        </p:txBody>
      </p:sp>
      <p:sp>
        <p:nvSpPr>
          <p:cNvPr id="16" name="TextBox 33">
            <a:extLst>
              <a:ext uri="{FF2B5EF4-FFF2-40B4-BE49-F238E27FC236}">
                <a16:creationId xmlns:a16="http://schemas.microsoft.com/office/drawing/2014/main" id="{1F64DCEE-AD24-F803-651C-89CF0C7249CF}"/>
              </a:ext>
            </a:extLst>
          </p:cNvPr>
          <p:cNvSpPr txBox="1">
            <a:spLocks noChangeArrowheads="1"/>
          </p:cNvSpPr>
          <p:nvPr/>
        </p:nvSpPr>
        <p:spPr bwMode="auto">
          <a:xfrm>
            <a:off x="689787" y="1554838"/>
            <a:ext cx="2622834"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16</a:t>
            </a:r>
            <a:r>
              <a:rPr lang="zh-CN" altLang="en-US" sz="2400" dirty="0">
                <a:solidFill>
                  <a:srgbClr val="FFFFFF"/>
                </a:solidFill>
                <a:latin typeface="Impact" panose="020B0806030902050204" pitchFamily="34" charset="0"/>
              </a:rPr>
              <a:t>倍通道剪枝参数</a:t>
            </a: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D92C4146-775B-3DFD-8732-72669C12A058}"/>
              </a:ext>
            </a:extLst>
          </p:cNvPr>
          <p:cNvPicPr>
            <a:picLocks noChangeAspect="1"/>
          </p:cNvPicPr>
          <p:nvPr/>
        </p:nvPicPr>
        <p:blipFill rotWithShape="1">
          <a:blip r:embed="rId3">
            <a:extLst>
              <a:ext uri="{28A0092B-C50C-407E-A947-70E740481C1C}">
                <a14:useLocalDpi xmlns:a14="http://schemas.microsoft.com/office/drawing/2010/main" val="0"/>
              </a:ext>
            </a:extLst>
          </a:blip>
          <a:srcRect l="3511" t="21560" r="55318" b="23830"/>
          <a:stretch/>
        </p:blipFill>
        <p:spPr>
          <a:xfrm>
            <a:off x="4562272" y="787492"/>
            <a:ext cx="7149966" cy="5017983"/>
          </a:xfrm>
          <a:prstGeom prst="rect">
            <a:avLst/>
          </a:prstGeom>
        </p:spPr>
      </p:pic>
    </p:spTree>
    <p:extLst>
      <p:ext uri="{BB962C8B-B14F-4D97-AF65-F5344CB8AC3E}">
        <p14:creationId xmlns:p14="http://schemas.microsoft.com/office/powerpoint/2010/main" val="165751455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56660"/>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4.2.1   </a:t>
              </a:r>
              <a:r>
                <a:rPr lang="zh-CN" altLang="en-US" sz="2400" dirty="0">
                  <a:solidFill>
                    <a:schemeClr val="bg1"/>
                  </a:solidFill>
                  <a:latin typeface="微软雅黑" panose="020B0503020204020204" pitchFamily="34" charset="-122"/>
                  <a:ea typeface="微软雅黑" panose="020B0503020204020204" pitchFamily="34" charset="-122"/>
                </a:rPr>
                <a:t>特征图冗余</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79391" y="2718137"/>
            <a:ext cx="4482548" cy="1938992"/>
          </a:xfrm>
          <a:prstGeom prst="rect">
            <a:avLst/>
          </a:prstGeom>
        </p:spPr>
        <p:txBody>
          <a:bodyPr wrap="square">
            <a:spAutoFit/>
          </a:bodyPr>
          <a:lstStyle/>
          <a:p>
            <a:r>
              <a:rPr lang="zh-CN" altLang="en-US" sz="2000" b="0" i="0" dirty="0">
                <a:solidFill>
                  <a:srgbClr val="4D4D4D"/>
                </a:solidFill>
                <a:effectLst/>
                <a:latin typeface="-apple-system"/>
              </a:rPr>
              <a:t>        如下图所示，输出的特征图中会有很多</a:t>
            </a:r>
            <a:r>
              <a:rPr lang="zh-CN" altLang="en-US" sz="2000" b="0" i="0" dirty="0">
                <a:solidFill>
                  <a:srgbClr val="FF0000"/>
                </a:solidFill>
                <a:effectLst/>
                <a:latin typeface="-apple-system"/>
              </a:rPr>
              <a:t>类似或者冗余</a:t>
            </a:r>
            <a:r>
              <a:rPr lang="zh-CN" altLang="en-US" sz="2000" b="0" i="0" dirty="0">
                <a:solidFill>
                  <a:srgbClr val="4D4D4D"/>
                </a:solidFill>
                <a:effectLst/>
                <a:latin typeface="-apple-system"/>
              </a:rPr>
              <a:t>的特征，这类冗余特征可以基于某个基础特征通过廉价的线性变换获得，下图的扳手是线性操作，箭头起点为基础特征，终点为冗余或相似特征。</a:t>
            </a:r>
            <a:endParaRPr lang="zh-CN" altLang="en-US" sz="2000" b="1" i="0" dirty="0">
              <a:solidFill>
                <a:srgbClr val="4D4D4D"/>
              </a:solidFill>
              <a:effectLst/>
              <a:latin typeface="+mn-ea"/>
            </a:endParaRP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在这里插入图片描述">
            <a:extLst>
              <a:ext uri="{FF2B5EF4-FFF2-40B4-BE49-F238E27FC236}">
                <a16:creationId xmlns:a16="http://schemas.microsoft.com/office/drawing/2014/main" id="{32264427-CC51-2388-ADEE-F932CA7E3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576" y="1185961"/>
            <a:ext cx="5936637" cy="398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5122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6" cy="508973"/>
            <a:chOff x="0" y="543361"/>
            <a:chExt cx="3370216"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898051" y="590669"/>
              <a:ext cx="1492327"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目   录</a:t>
              </a:r>
            </a:p>
          </p:txBody>
        </p:sp>
      </p:grpSp>
      <p:grpSp>
        <p:nvGrpSpPr>
          <p:cNvPr id="129" name="组合 128"/>
          <p:cNvGrpSpPr/>
          <p:nvPr/>
        </p:nvGrpSpPr>
        <p:grpSpPr>
          <a:xfrm>
            <a:off x="11550315" y="6507183"/>
            <a:ext cx="299785" cy="299785"/>
            <a:chOff x="11550315" y="6496550"/>
            <a:chExt cx="299785" cy="299785"/>
          </a:xfrm>
        </p:grpSpPr>
        <p:sp>
          <p:nvSpPr>
            <p:cNvPr id="130" name="椭圆 12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flipH="1">
            <a:off x="11055771" y="6507183"/>
            <a:ext cx="299785" cy="299785"/>
            <a:chOff x="11550315" y="6496550"/>
            <a:chExt cx="299785" cy="299785"/>
          </a:xfrm>
        </p:grpSpPr>
        <p:sp>
          <p:nvSpPr>
            <p:cNvPr id="133" name="椭圆 13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2564868" y="1340446"/>
            <a:ext cx="6947964" cy="737210"/>
            <a:chOff x="1098018" y="1340446"/>
            <a:chExt cx="6947964" cy="737210"/>
          </a:xfrm>
        </p:grpSpPr>
        <p:sp>
          <p:nvSpPr>
            <p:cNvPr id="44" name="任意多边形 4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defTabSz="711200">
                <a:lnSpc>
                  <a:spcPct val="90000"/>
                </a:lnSpc>
                <a:spcBef>
                  <a:spcPct val="0"/>
                </a:spcBef>
                <a:spcAft>
                  <a:spcPct val="15000"/>
                </a:spcAft>
              </a:pPr>
              <a:r>
                <a:rPr lang="zh-CN" altLang="en-US" sz="2400" b="1" kern="1200" dirty="0"/>
                <a:t>项目介绍</a:t>
              </a: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700" kern="1200" dirty="0"/>
                <a:t>1</a:t>
              </a:r>
              <a:endParaRPr lang="zh-CN" altLang="en-US" sz="3700" kern="1200" dirty="0"/>
            </a:p>
          </p:txBody>
        </p:sp>
      </p:grpSp>
      <p:grpSp>
        <p:nvGrpSpPr>
          <p:cNvPr id="46" name="组合 45"/>
          <p:cNvGrpSpPr/>
          <p:nvPr/>
        </p:nvGrpSpPr>
        <p:grpSpPr>
          <a:xfrm>
            <a:off x="2564868" y="2114517"/>
            <a:ext cx="6947964" cy="737210"/>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defTabSz="711200">
                <a:lnSpc>
                  <a:spcPct val="90000"/>
                </a:lnSpc>
                <a:spcBef>
                  <a:spcPct val="0"/>
                </a:spcBef>
                <a:spcAft>
                  <a:spcPct val="15000"/>
                </a:spcAft>
              </a:pPr>
              <a:r>
                <a:rPr lang="en-US" altLang="zh-CN" sz="2400" b="1" kern="1200" dirty="0"/>
                <a:t>SSD</a:t>
              </a:r>
              <a:r>
                <a:rPr lang="zh-CN" altLang="en-US" sz="2400" b="1" kern="1200" dirty="0"/>
                <a:t>算法构成、原理及存在的问题</a:t>
              </a:r>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700" kern="1200"/>
                <a:t>2</a:t>
              </a:r>
              <a:endParaRPr lang="zh-CN" altLang="en-US" sz="3700" kern="1200" dirty="0"/>
            </a:p>
          </p:txBody>
        </p:sp>
      </p:grpSp>
      <p:grpSp>
        <p:nvGrpSpPr>
          <p:cNvPr id="49" name="组合 48"/>
          <p:cNvGrpSpPr/>
          <p:nvPr/>
        </p:nvGrpSpPr>
        <p:grpSpPr>
          <a:xfrm>
            <a:off x="2564868" y="2888588"/>
            <a:ext cx="6947964" cy="737210"/>
            <a:chOff x="1098018" y="2888588"/>
            <a:chExt cx="6947964" cy="737210"/>
          </a:xfrm>
        </p:grpSpPr>
        <p:sp>
          <p:nvSpPr>
            <p:cNvPr id="50" name="任意多边形 49"/>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r>
                <a:rPr lang="zh-CN" altLang="en-US" sz="2400" b="1" dirty="0"/>
                <a:t>主要内容及拟采用方法</a:t>
              </a:r>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700" kern="1200"/>
                <a:t>3</a:t>
              </a:r>
              <a:endParaRPr lang="zh-CN" altLang="en-US" sz="3700" kern="1200" dirty="0"/>
            </a:p>
          </p:txBody>
        </p:sp>
      </p:grpSp>
      <p:grpSp>
        <p:nvGrpSpPr>
          <p:cNvPr id="52" name="组合 51"/>
          <p:cNvGrpSpPr/>
          <p:nvPr/>
        </p:nvGrpSpPr>
        <p:grpSpPr>
          <a:xfrm>
            <a:off x="2564868" y="3662660"/>
            <a:ext cx="6947964" cy="737210"/>
            <a:chOff x="1098018" y="3662660"/>
            <a:chExt cx="6947964" cy="737210"/>
          </a:xfrm>
        </p:grpSpPr>
        <p:sp>
          <p:nvSpPr>
            <p:cNvPr id="53" name="任意多边形 52"/>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defTabSz="711200">
                <a:lnSpc>
                  <a:spcPct val="90000"/>
                </a:lnSpc>
                <a:spcBef>
                  <a:spcPct val="0"/>
                </a:spcBef>
                <a:spcAft>
                  <a:spcPct val="15000"/>
                </a:spcAft>
              </a:pPr>
              <a:r>
                <a:rPr lang="zh-CN" altLang="en-US" sz="2400" b="1" dirty="0">
                  <a:solidFill>
                    <a:srgbClr val="FF0000"/>
                  </a:solidFill>
                </a:rPr>
                <a:t>关键技术介绍</a:t>
              </a:r>
            </a:p>
          </p:txBody>
        </p:sp>
        <p:sp>
          <p:nvSpPr>
            <p:cNvPr id="54" name="任意多边形 53"/>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700" kern="1200" dirty="0"/>
                <a:t>4</a:t>
              </a:r>
              <a:endParaRPr lang="zh-CN" altLang="en-US" sz="3700" kern="1200" dirty="0"/>
            </a:p>
          </p:txBody>
        </p:sp>
      </p:grpSp>
      <p:grpSp>
        <p:nvGrpSpPr>
          <p:cNvPr id="55" name="组合 54"/>
          <p:cNvGrpSpPr/>
          <p:nvPr/>
        </p:nvGrpSpPr>
        <p:grpSpPr>
          <a:xfrm>
            <a:off x="2564868" y="4436731"/>
            <a:ext cx="6947964" cy="737210"/>
            <a:chOff x="1098018" y="4436731"/>
            <a:chExt cx="6947964" cy="737210"/>
          </a:xfrm>
        </p:grpSpPr>
        <p:sp>
          <p:nvSpPr>
            <p:cNvPr id="56" name="任意多边形 55"/>
            <p:cNvSpPr/>
            <p:nvPr/>
          </p:nvSpPr>
          <p:spPr>
            <a:xfrm>
              <a:off x="2699790" y="4510453"/>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2615" rIns="276440" bIns="152615" numCol="1" spcCol="1270" anchor="ctr" anchorCtr="0">
              <a:noAutofit/>
            </a:bodyPr>
            <a:lstStyle/>
            <a:p>
              <a:pPr marL="0" lvl="1" defTabSz="711200">
                <a:lnSpc>
                  <a:spcPct val="90000"/>
                </a:lnSpc>
                <a:spcBef>
                  <a:spcPct val="0"/>
                </a:spcBef>
                <a:spcAft>
                  <a:spcPct val="15000"/>
                </a:spcAft>
              </a:pPr>
              <a:r>
                <a:rPr lang="zh-CN" altLang="en-US" sz="2400" b="1" dirty="0">
                  <a:solidFill>
                    <a:srgbClr val="FF0000"/>
                  </a:solidFill>
                </a:rPr>
                <a:t>性能指标</a:t>
              </a:r>
            </a:p>
          </p:txBody>
        </p:sp>
        <p:sp>
          <p:nvSpPr>
            <p:cNvPr id="57" name="任意多边形 56"/>
            <p:cNvSpPr/>
            <p:nvPr/>
          </p:nvSpPr>
          <p:spPr>
            <a:xfrm>
              <a:off x="1098018" y="4436731"/>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76958" tIns="106473" rIns="176958" bIns="106473" numCol="1" spcCol="1270" anchor="ctr" anchorCtr="0">
              <a:noAutofit/>
            </a:bodyPr>
            <a:lstStyle/>
            <a:p>
              <a:pPr lvl="0" algn="ctr" defTabSz="1644650">
                <a:lnSpc>
                  <a:spcPct val="90000"/>
                </a:lnSpc>
                <a:spcBef>
                  <a:spcPct val="0"/>
                </a:spcBef>
                <a:spcAft>
                  <a:spcPct val="35000"/>
                </a:spcAft>
              </a:pPr>
              <a:r>
                <a:rPr lang="en-US" altLang="zh-CN" sz="3700" kern="1200"/>
                <a:t>5</a:t>
              </a:r>
              <a:endParaRPr lang="zh-CN" altLang="en-US" sz="3700" kern="1200" dirty="0"/>
            </a:p>
          </p:txBody>
        </p:sp>
      </p:grpSp>
    </p:spTree>
    <p:extLst>
      <p:ext uri="{BB962C8B-B14F-4D97-AF65-F5344CB8AC3E}">
        <p14:creationId xmlns:p14="http://schemas.microsoft.com/office/powerpoint/2010/main" val="898646854"/>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250" fill="hold"/>
                                            <p:tgtEl>
                                              <p:spTgt spid="4"/>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8"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8"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56660"/>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4.2.2   ghost</a:t>
              </a:r>
              <a:r>
                <a:rPr lang="zh-CN" altLang="en-US" sz="2400" dirty="0">
                  <a:solidFill>
                    <a:schemeClr val="bg1"/>
                  </a:solidFill>
                  <a:latin typeface="微软雅黑" panose="020B0503020204020204" pitchFamily="34" charset="-122"/>
                  <a:ea typeface="微软雅黑" panose="020B0503020204020204" pitchFamily="34" charset="-122"/>
                </a:rPr>
                <a:t>模块</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79391" y="2718137"/>
            <a:ext cx="4482548" cy="1631216"/>
          </a:xfrm>
          <a:prstGeom prst="rect">
            <a:avLst/>
          </a:prstGeom>
        </p:spPr>
        <p:txBody>
          <a:bodyPr wrap="square">
            <a:spAutoFit/>
          </a:bodyPr>
          <a:lstStyle/>
          <a:p>
            <a:r>
              <a:rPr lang="zh-CN" altLang="en-US" sz="2000" b="0" i="0" dirty="0">
                <a:solidFill>
                  <a:srgbClr val="4D4D4D"/>
                </a:solidFill>
                <a:effectLst/>
                <a:latin typeface="-apple-system"/>
              </a:rPr>
              <a:t>        </a:t>
            </a:r>
            <a:r>
              <a:rPr lang="en-US" altLang="zh-CN" sz="2000" b="0" i="0" dirty="0">
                <a:solidFill>
                  <a:srgbClr val="4D4D4D"/>
                </a:solidFill>
                <a:effectLst/>
                <a:latin typeface="-apple-system"/>
              </a:rPr>
              <a:t>Ghost</a:t>
            </a:r>
            <a:r>
              <a:rPr lang="zh-CN" altLang="en-US" sz="2000" b="0" i="0" dirty="0">
                <a:solidFill>
                  <a:srgbClr val="4D4D4D"/>
                </a:solidFill>
                <a:effectLst/>
                <a:latin typeface="-apple-system"/>
              </a:rPr>
              <a:t>模块，可以通过廉价的操作生成更多的特征图。基于一组固有特征图，应用了一系列成本低廉的线性变换来生成许多可以完全揭示固有特征信息的重影特征图</a:t>
            </a:r>
            <a:endParaRPr lang="zh-CN" altLang="en-US" sz="2000" b="1" i="0" dirty="0">
              <a:solidFill>
                <a:srgbClr val="4D4D4D"/>
              </a:solidFill>
              <a:effectLst/>
              <a:latin typeface="+mn-ea"/>
            </a:endParaRP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在这里插入图片描述">
            <a:extLst>
              <a:ext uri="{FF2B5EF4-FFF2-40B4-BE49-F238E27FC236}">
                <a16:creationId xmlns:a16="http://schemas.microsoft.com/office/drawing/2014/main" id="{9E76888E-03D5-8004-64CD-AD579DEBC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996" y="0"/>
            <a:ext cx="6501319" cy="61794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33">
            <a:extLst>
              <a:ext uri="{FF2B5EF4-FFF2-40B4-BE49-F238E27FC236}">
                <a16:creationId xmlns:a16="http://schemas.microsoft.com/office/drawing/2014/main" id="{864C1BC0-084B-7B5D-611E-937814848253}"/>
              </a:ext>
            </a:extLst>
          </p:cNvPr>
          <p:cNvSpPr txBox="1">
            <a:spLocks noChangeArrowheads="1"/>
          </p:cNvSpPr>
          <p:nvPr/>
        </p:nvSpPr>
        <p:spPr bwMode="auto">
          <a:xfrm>
            <a:off x="5698403" y="2639624"/>
            <a:ext cx="2513830"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廉价的线性变换</a:t>
            </a:r>
            <a:r>
              <a:rPr lang="el-GR" altLang="zh-CN" dirty="0"/>
              <a:t>Φ</a:t>
            </a:r>
            <a:endParaRPr lang="zh-CN" altLang="en-US" sz="2400" dirty="0">
              <a:solidFill>
                <a:srgbClr val="FFFFFF"/>
              </a:solidFill>
              <a:latin typeface="Impact" panose="020B0806030902050204" pitchFamily="34" charset="0"/>
            </a:endParaRPr>
          </a:p>
        </p:txBody>
      </p:sp>
    </p:spTree>
    <p:extLst>
      <p:ext uri="{BB962C8B-B14F-4D97-AF65-F5344CB8AC3E}">
        <p14:creationId xmlns:p14="http://schemas.microsoft.com/office/powerpoint/2010/main" val="150920017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56660"/>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4.2.3   ghost</a:t>
              </a:r>
              <a:r>
                <a:rPr lang="zh-CN" altLang="en-US" sz="2400" dirty="0">
                  <a:solidFill>
                    <a:schemeClr val="bg1"/>
                  </a:solidFill>
                  <a:latin typeface="微软雅黑" panose="020B0503020204020204" pitchFamily="34" charset="-122"/>
                  <a:ea typeface="微软雅黑" panose="020B0503020204020204" pitchFamily="34" charset="-122"/>
                </a:rPr>
                <a:t>模块代价</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79391" y="2718137"/>
            <a:ext cx="4482548" cy="2246769"/>
          </a:xfrm>
          <a:prstGeom prst="rect">
            <a:avLst/>
          </a:prstGeom>
        </p:spPr>
        <p:txBody>
          <a:bodyPr wrap="square">
            <a:spAutoFit/>
          </a:bodyPr>
          <a:lstStyle/>
          <a:p>
            <a:r>
              <a:rPr lang="zh-CN" altLang="en-US" sz="2000" b="0" i="0" dirty="0">
                <a:solidFill>
                  <a:srgbClr val="4D4D4D"/>
                </a:solidFill>
                <a:effectLst/>
                <a:latin typeface="-apple-system"/>
              </a:rPr>
              <a:t>设定每个基础特征对应</a:t>
            </a:r>
            <a:r>
              <a:rPr lang="en-US" altLang="zh-CN" sz="2000" b="0" i="0" dirty="0">
                <a:solidFill>
                  <a:srgbClr val="4D4D4D"/>
                </a:solidFill>
                <a:effectLst/>
                <a:latin typeface="-apple-system"/>
              </a:rPr>
              <a:t>s</a:t>
            </a:r>
            <a:r>
              <a:rPr lang="zh-CN" altLang="en-US" sz="2000" b="0" i="0" dirty="0">
                <a:solidFill>
                  <a:srgbClr val="4D4D4D"/>
                </a:solidFill>
                <a:effectLst/>
                <a:latin typeface="-apple-system"/>
              </a:rPr>
              <a:t>个冗余特征，那么只需要输出</a:t>
            </a:r>
            <a:r>
              <a:rPr lang="en-US" altLang="zh-CN" sz="2000" b="0" i="0" dirty="0">
                <a:solidFill>
                  <a:srgbClr val="4D4D4D"/>
                </a:solidFill>
                <a:effectLst/>
                <a:latin typeface="-apple-system"/>
              </a:rPr>
              <a:t>n/s</a:t>
            </a:r>
            <a:r>
              <a:rPr lang="zh-CN" altLang="en-US" sz="2000" b="0" i="0" dirty="0">
                <a:solidFill>
                  <a:srgbClr val="4D4D4D"/>
                </a:solidFill>
                <a:effectLst/>
                <a:latin typeface="-apple-system"/>
              </a:rPr>
              <a:t>个基础特征即可，然后对每个基础特征执行线性变换（论文采取</a:t>
            </a:r>
            <a:r>
              <a:rPr lang="en-US" altLang="zh-CN" sz="2000" b="0" i="0" dirty="0">
                <a:solidFill>
                  <a:srgbClr val="4D4D4D"/>
                </a:solidFill>
                <a:effectLst/>
                <a:latin typeface="-apple-system"/>
              </a:rPr>
              <a:t>d*d</a:t>
            </a:r>
            <a:r>
              <a:rPr lang="zh-CN" altLang="en-US" sz="2000" b="0" i="0" dirty="0">
                <a:solidFill>
                  <a:srgbClr val="4D4D4D"/>
                </a:solidFill>
                <a:effectLst/>
                <a:latin typeface="-apple-system"/>
              </a:rPr>
              <a:t>的卷积核进行运算），生成对应的冗余</a:t>
            </a:r>
            <a:r>
              <a:rPr lang="en-US" altLang="zh-CN" sz="2000" b="0" i="0" dirty="0">
                <a:solidFill>
                  <a:srgbClr val="4D4D4D"/>
                </a:solidFill>
                <a:effectLst/>
                <a:latin typeface="-apple-system"/>
              </a:rPr>
              <a:t>/</a:t>
            </a:r>
            <a:r>
              <a:rPr lang="zh-CN" altLang="en-US" sz="2000" b="0" i="0" dirty="0">
                <a:solidFill>
                  <a:srgbClr val="4D4D4D"/>
                </a:solidFill>
                <a:effectLst/>
                <a:latin typeface="-apple-system"/>
              </a:rPr>
              <a:t>相似特征即可，这样即可降低网络本身的</a:t>
            </a:r>
            <a:r>
              <a:rPr lang="en-US" altLang="zh-CN" sz="2000" b="0" i="0" dirty="0">
                <a:solidFill>
                  <a:srgbClr val="4D4D4D"/>
                </a:solidFill>
                <a:effectLst/>
                <a:latin typeface="-apple-system"/>
              </a:rPr>
              <a:t>FLOPs</a:t>
            </a:r>
            <a:r>
              <a:rPr lang="zh-CN" altLang="en-US" sz="2000" b="0" i="0" dirty="0">
                <a:solidFill>
                  <a:srgbClr val="4D4D4D"/>
                </a:solidFill>
                <a:effectLst/>
                <a:latin typeface="-apple-system"/>
              </a:rPr>
              <a:t>。相比于原有方式，</a:t>
            </a:r>
            <a:r>
              <a:rPr lang="en-US" altLang="zh-CN" sz="2000" b="0" i="0" dirty="0">
                <a:solidFill>
                  <a:srgbClr val="4D4D4D"/>
                </a:solidFill>
                <a:effectLst/>
                <a:latin typeface="-apple-system"/>
              </a:rPr>
              <a:t>FLOPs</a:t>
            </a:r>
            <a:r>
              <a:rPr lang="zh-CN" altLang="en-US" sz="2000" b="0" i="0" dirty="0">
                <a:solidFill>
                  <a:srgbClr val="4D4D4D"/>
                </a:solidFill>
                <a:effectLst/>
                <a:latin typeface="-apple-system"/>
              </a:rPr>
              <a:t>是原来的</a:t>
            </a:r>
            <a:r>
              <a:rPr lang="en-US" altLang="zh-CN" sz="2000" b="0" i="0" dirty="0">
                <a:solidFill>
                  <a:srgbClr val="4D4D4D"/>
                </a:solidFill>
                <a:effectLst/>
                <a:latin typeface="-apple-system"/>
              </a:rPr>
              <a:t>1/s</a:t>
            </a:r>
            <a:r>
              <a:rPr lang="zh-CN" altLang="en-US" sz="2000" b="0" i="0" dirty="0">
                <a:solidFill>
                  <a:srgbClr val="4D4D4D"/>
                </a:solidFill>
                <a:effectLst/>
                <a:latin typeface="-apple-system"/>
              </a:rPr>
              <a:t>。</a:t>
            </a:r>
            <a:endParaRPr lang="zh-CN" altLang="en-US" sz="2000" b="1" i="0" dirty="0">
              <a:solidFill>
                <a:srgbClr val="4D4D4D"/>
              </a:solidFill>
              <a:effectLst/>
              <a:latin typeface="+mn-ea"/>
            </a:endParaRP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TextBox 33">
            <a:extLst>
              <a:ext uri="{FF2B5EF4-FFF2-40B4-BE49-F238E27FC236}">
                <a16:creationId xmlns:a16="http://schemas.microsoft.com/office/drawing/2014/main" id="{864C1BC0-084B-7B5D-611E-937814848253}"/>
              </a:ext>
            </a:extLst>
          </p:cNvPr>
          <p:cNvSpPr txBox="1">
            <a:spLocks noChangeArrowheads="1"/>
          </p:cNvSpPr>
          <p:nvPr/>
        </p:nvSpPr>
        <p:spPr bwMode="auto">
          <a:xfrm>
            <a:off x="3110845" y="1648753"/>
            <a:ext cx="141577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代价计算</a:t>
            </a:r>
          </a:p>
        </p:txBody>
      </p:sp>
      <p:pic>
        <p:nvPicPr>
          <p:cNvPr id="5122" name="Picture 2" descr="在这里插入图片描述">
            <a:extLst>
              <a:ext uri="{FF2B5EF4-FFF2-40B4-BE49-F238E27FC236}">
                <a16:creationId xmlns:a16="http://schemas.microsoft.com/office/drawing/2014/main" id="{5209794F-C529-3CE2-8357-1C48EE99F4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03" b="21010"/>
          <a:stretch/>
        </p:blipFill>
        <p:spPr bwMode="auto">
          <a:xfrm>
            <a:off x="4560331" y="1502699"/>
            <a:ext cx="7150796" cy="177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4494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ECA3D737-E7E2-1948-988E-D85C375091A7}"/>
              </a:ext>
            </a:extLst>
          </p:cNvPr>
          <p:cNvSpPr/>
          <p:nvPr/>
        </p:nvSpPr>
        <p:spPr>
          <a:xfrm>
            <a:off x="233677" y="1491318"/>
            <a:ext cx="4536302" cy="4286474"/>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56660"/>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4.2.3   shadow</a:t>
              </a:r>
              <a:r>
                <a:rPr lang="zh-CN" altLang="en-US" sz="2400" dirty="0">
                  <a:solidFill>
                    <a:schemeClr val="bg1"/>
                  </a:solidFill>
                  <a:latin typeface="微软雅黑" panose="020B0503020204020204" pitchFamily="34" charset="-122"/>
                  <a:ea typeface="微软雅黑" panose="020B0503020204020204" pitchFamily="34" charset="-122"/>
                </a:rPr>
                <a:t>模块</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364798" y="1534686"/>
            <a:ext cx="4482548" cy="4093428"/>
          </a:xfrm>
          <a:prstGeom prst="rect">
            <a:avLst/>
          </a:prstGeom>
        </p:spPr>
        <p:txBody>
          <a:bodyPr wrap="square">
            <a:spAutoFit/>
          </a:bodyPr>
          <a:lstStyle/>
          <a:p>
            <a:r>
              <a:rPr lang="zh-CN" altLang="en-US" sz="2000" b="0" i="0" dirty="0">
                <a:solidFill>
                  <a:srgbClr val="4D4D4D"/>
                </a:solidFill>
                <a:effectLst/>
                <a:latin typeface="-apple-system"/>
              </a:rPr>
              <a:t>        由于</a:t>
            </a:r>
            <a:r>
              <a:rPr lang="en-US" altLang="zh-CN" sz="2000" b="0" i="0" dirty="0">
                <a:solidFill>
                  <a:srgbClr val="4D4D4D"/>
                </a:solidFill>
                <a:effectLst/>
                <a:latin typeface="-apple-system"/>
              </a:rPr>
              <a:t>ghost</a:t>
            </a:r>
            <a:r>
              <a:rPr lang="zh-CN" altLang="en-US" sz="2000" b="0" i="0" dirty="0">
                <a:solidFill>
                  <a:srgbClr val="4D4D4D"/>
                </a:solidFill>
                <a:effectLst/>
                <a:latin typeface="-apple-system"/>
              </a:rPr>
              <a:t>模块的输入输出特征图大小相等，</a:t>
            </a:r>
            <a:r>
              <a:rPr lang="en-US" altLang="zh-CN" sz="2000" b="0" i="0" dirty="0">
                <a:solidFill>
                  <a:srgbClr val="4D4D4D"/>
                </a:solidFill>
                <a:effectLst/>
                <a:latin typeface="-apple-system"/>
              </a:rPr>
              <a:t>ssd_mobilenet_v1</a:t>
            </a:r>
            <a:r>
              <a:rPr lang="zh-CN" altLang="en-US" sz="2000" b="0" i="0" dirty="0">
                <a:solidFill>
                  <a:srgbClr val="4D4D4D"/>
                </a:solidFill>
                <a:effectLst/>
                <a:latin typeface="-apple-system"/>
              </a:rPr>
              <a:t>的四个</a:t>
            </a:r>
            <a:r>
              <a:rPr lang="en-US" altLang="zh-CN" sz="2000" b="0" i="0" dirty="0" err="1">
                <a:solidFill>
                  <a:srgbClr val="4D4D4D"/>
                </a:solidFill>
                <a:effectLst/>
                <a:latin typeface="-apple-system"/>
              </a:rPr>
              <a:t>extra_block</a:t>
            </a:r>
            <a:r>
              <a:rPr lang="zh-CN" altLang="en-US" sz="2000" b="0" i="0" dirty="0">
                <a:solidFill>
                  <a:srgbClr val="4D4D4D"/>
                </a:solidFill>
                <a:effectLst/>
                <a:latin typeface="-apple-system"/>
              </a:rPr>
              <a:t>模块的特征图长宽</a:t>
            </a:r>
            <a:r>
              <a:rPr lang="zh-CN" altLang="en-US" sz="2000" b="0" i="0" dirty="0">
                <a:solidFill>
                  <a:srgbClr val="FF0000"/>
                </a:solidFill>
                <a:effectLst/>
                <a:latin typeface="-apple-system"/>
              </a:rPr>
              <a:t>依次减半</a:t>
            </a:r>
            <a:r>
              <a:rPr lang="zh-CN" altLang="en-US" sz="2000" b="0" i="0" dirty="0">
                <a:solidFill>
                  <a:srgbClr val="4D4D4D"/>
                </a:solidFill>
                <a:effectLst/>
                <a:latin typeface="-apple-system"/>
              </a:rPr>
              <a:t>。设计一种</a:t>
            </a:r>
            <a:r>
              <a:rPr lang="en-US" altLang="zh-CN" sz="2000" b="0" i="0" dirty="0">
                <a:solidFill>
                  <a:srgbClr val="4D4D4D"/>
                </a:solidFill>
                <a:effectLst/>
                <a:latin typeface="-apple-system"/>
              </a:rPr>
              <a:t>shadow</a:t>
            </a:r>
            <a:r>
              <a:rPr lang="zh-CN" altLang="en-US" sz="2000" b="0" i="0" dirty="0">
                <a:solidFill>
                  <a:srgbClr val="4D4D4D"/>
                </a:solidFill>
                <a:effectLst/>
                <a:latin typeface="-apple-system"/>
              </a:rPr>
              <a:t>模块，使得结构</a:t>
            </a:r>
            <a:r>
              <a:rPr lang="zh-CN" altLang="en-US" sz="2000" b="0" i="0" dirty="0">
                <a:solidFill>
                  <a:srgbClr val="FF0000"/>
                </a:solidFill>
                <a:effectLst/>
                <a:latin typeface="-apple-system"/>
              </a:rPr>
              <a:t>更精简</a:t>
            </a:r>
            <a:r>
              <a:rPr lang="zh-CN" altLang="en-US" sz="2000" b="0" i="0" dirty="0">
                <a:solidFill>
                  <a:srgbClr val="4D4D4D"/>
                </a:solidFill>
                <a:effectLst/>
                <a:latin typeface="-apple-system"/>
              </a:rPr>
              <a:t>，精度</a:t>
            </a:r>
            <a:r>
              <a:rPr lang="zh-CN" altLang="en-US" sz="2000" b="0" i="0" dirty="0">
                <a:solidFill>
                  <a:srgbClr val="FF0000"/>
                </a:solidFill>
                <a:effectLst/>
                <a:latin typeface="-apple-system"/>
              </a:rPr>
              <a:t>不下降</a:t>
            </a:r>
            <a:r>
              <a:rPr lang="zh-CN" altLang="en-US" sz="2000" b="0" i="0" dirty="0">
                <a:solidFill>
                  <a:srgbClr val="4D4D4D"/>
                </a:solidFill>
                <a:effectLst/>
                <a:latin typeface="-apple-system"/>
              </a:rPr>
              <a:t>。</a:t>
            </a:r>
            <a:endParaRPr lang="en-US" altLang="zh-CN" sz="2000" b="0" i="0" dirty="0">
              <a:solidFill>
                <a:srgbClr val="4D4D4D"/>
              </a:solidFill>
              <a:effectLst/>
              <a:latin typeface="-apple-system"/>
            </a:endParaRPr>
          </a:p>
          <a:p>
            <a:endParaRPr lang="en-US" altLang="zh-CN" sz="2000" b="0" i="0" dirty="0">
              <a:solidFill>
                <a:srgbClr val="4D4D4D"/>
              </a:solidFill>
              <a:effectLst/>
              <a:latin typeface="-apple-system"/>
            </a:endParaRPr>
          </a:p>
          <a:p>
            <a:r>
              <a:rPr lang="zh-CN" altLang="en-US" sz="2000" b="1" i="0" dirty="0">
                <a:solidFill>
                  <a:srgbClr val="4D4D4D"/>
                </a:solidFill>
                <a:effectLst/>
                <a:latin typeface="-apple-system"/>
              </a:rPr>
              <a:t>        假设特征图大小为</a:t>
            </a:r>
            <a:r>
              <a:rPr lang="en-US" altLang="zh-CN" sz="2000" b="1" i="0" dirty="0">
                <a:solidFill>
                  <a:srgbClr val="4D4D4D"/>
                </a:solidFill>
                <a:effectLst/>
                <a:latin typeface="-apple-system"/>
              </a:rPr>
              <a:t>102</a:t>
            </a:r>
            <a:r>
              <a:rPr lang="en-US" altLang="zh-CN" sz="2000" b="1" dirty="0">
                <a:solidFill>
                  <a:srgbClr val="4D4D4D"/>
                </a:solidFill>
                <a:latin typeface="-apple-system"/>
              </a:rPr>
              <a:t>4</a:t>
            </a:r>
            <a:r>
              <a:rPr lang="en-US" altLang="zh-CN" sz="2000" b="1" i="0" dirty="0">
                <a:solidFill>
                  <a:srgbClr val="4D4D4D"/>
                </a:solidFill>
                <a:effectLst/>
                <a:latin typeface="-apple-system"/>
              </a:rPr>
              <a:t>*10*10</a:t>
            </a:r>
            <a:r>
              <a:rPr lang="zh-CN" altLang="en-US" sz="2000" b="1" i="0" dirty="0">
                <a:solidFill>
                  <a:srgbClr val="4D4D4D"/>
                </a:solidFill>
                <a:effectLst/>
                <a:latin typeface="-apple-system"/>
              </a:rPr>
              <a:t>，首先经过点积，特征图大小不变，通道数改变，变为</a:t>
            </a:r>
            <a:r>
              <a:rPr lang="en-US" altLang="zh-CN" sz="2000" b="1" i="0" dirty="0">
                <a:solidFill>
                  <a:srgbClr val="4D4D4D"/>
                </a:solidFill>
                <a:effectLst/>
                <a:latin typeface="-apple-system"/>
              </a:rPr>
              <a:t>256*10*10</a:t>
            </a:r>
            <a:r>
              <a:rPr lang="zh-CN" altLang="en-US" sz="2000" b="1" i="0" dirty="0">
                <a:solidFill>
                  <a:srgbClr val="4D4D4D"/>
                </a:solidFill>
                <a:effectLst/>
                <a:latin typeface="-apple-system"/>
              </a:rPr>
              <a:t>，然后经过</a:t>
            </a:r>
            <a:r>
              <a:rPr lang="zh-CN" altLang="en-US" sz="2000" b="1" i="0" dirty="0">
                <a:solidFill>
                  <a:srgbClr val="FF0000"/>
                </a:solidFill>
                <a:effectLst/>
                <a:latin typeface="-apple-system"/>
              </a:rPr>
              <a:t>最大池化</a:t>
            </a:r>
            <a:r>
              <a:rPr lang="zh-CN" altLang="en-US" sz="2000" b="1" i="0" dirty="0">
                <a:solidFill>
                  <a:srgbClr val="4D4D4D"/>
                </a:solidFill>
                <a:effectLst/>
                <a:latin typeface="-apple-system"/>
              </a:rPr>
              <a:t>，特征图长宽</a:t>
            </a:r>
            <a:r>
              <a:rPr lang="zh-CN" altLang="en-US" sz="2000" b="1" i="0" dirty="0">
                <a:solidFill>
                  <a:srgbClr val="FF0000"/>
                </a:solidFill>
                <a:effectLst/>
                <a:latin typeface="-apple-system"/>
              </a:rPr>
              <a:t>减半</a:t>
            </a:r>
            <a:r>
              <a:rPr lang="zh-CN" altLang="en-US" sz="2000" b="1" i="0" dirty="0">
                <a:solidFill>
                  <a:srgbClr val="4D4D4D"/>
                </a:solidFill>
                <a:effectLst/>
                <a:latin typeface="-apple-system"/>
              </a:rPr>
              <a:t>，变为</a:t>
            </a:r>
            <a:r>
              <a:rPr lang="en-US" altLang="zh-CN" sz="2000" b="1" i="0" dirty="0">
                <a:solidFill>
                  <a:srgbClr val="4D4D4D"/>
                </a:solidFill>
                <a:effectLst/>
                <a:latin typeface="-apple-system"/>
              </a:rPr>
              <a:t>256*5*5</a:t>
            </a:r>
            <a:r>
              <a:rPr lang="zh-CN" altLang="en-US" sz="2000" b="1" i="0" dirty="0">
                <a:solidFill>
                  <a:srgbClr val="4D4D4D"/>
                </a:solidFill>
                <a:effectLst/>
                <a:latin typeface="-apple-system"/>
              </a:rPr>
              <a:t>，经过点积得到</a:t>
            </a:r>
            <a:r>
              <a:rPr lang="en-US" altLang="zh-CN" sz="2000" b="1" i="0" dirty="0">
                <a:solidFill>
                  <a:srgbClr val="4D4D4D"/>
                </a:solidFill>
                <a:effectLst/>
                <a:latin typeface="-apple-system"/>
              </a:rPr>
              <a:t>256</a:t>
            </a:r>
            <a:r>
              <a:rPr lang="zh-CN" altLang="en-US" sz="2000" b="1" i="0" dirty="0">
                <a:solidFill>
                  <a:srgbClr val="4D4D4D"/>
                </a:solidFill>
                <a:effectLst/>
                <a:latin typeface="-apple-system"/>
              </a:rPr>
              <a:t>通道的特征图与</a:t>
            </a:r>
            <a:r>
              <a:rPr lang="en-US" altLang="zh-CN" sz="2000" b="1" i="0" dirty="0" err="1">
                <a:solidFill>
                  <a:srgbClr val="4D4D4D"/>
                </a:solidFill>
                <a:effectLst/>
                <a:latin typeface="-apple-system"/>
              </a:rPr>
              <a:t>Maxpooling</a:t>
            </a:r>
            <a:r>
              <a:rPr lang="zh-CN" altLang="en-US" sz="2000" b="1" i="0" dirty="0">
                <a:solidFill>
                  <a:srgbClr val="4D4D4D"/>
                </a:solidFill>
                <a:effectLst/>
                <a:latin typeface="-apple-system"/>
              </a:rPr>
              <a:t>得到的</a:t>
            </a:r>
            <a:r>
              <a:rPr lang="zh-CN" altLang="en-US" sz="2000" b="1" dirty="0">
                <a:solidFill>
                  <a:srgbClr val="4D4D4D"/>
                </a:solidFill>
                <a:latin typeface="-apple-system"/>
              </a:rPr>
              <a:t>特</a:t>
            </a:r>
            <a:r>
              <a:rPr lang="zh-CN" altLang="en-US" sz="2000" b="1" i="0" dirty="0">
                <a:solidFill>
                  <a:srgbClr val="4D4D4D"/>
                </a:solidFill>
                <a:effectLst/>
                <a:latin typeface="-apple-system"/>
              </a:rPr>
              <a:t>征图做</a:t>
            </a:r>
            <a:r>
              <a:rPr lang="en-US" altLang="zh-CN" sz="2000" b="1" dirty="0" err="1">
                <a:solidFill>
                  <a:srgbClr val="4D4D4D"/>
                </a:solidFill>
                <a:latin typeface="-apple-system"/>
              </a:rPr>
              <a:t>concat</a:t>
            </a:r>
            <a:r>
              <a:rPr lang="zh-CN" altLang="en-US" sz="2000" b="1" dirty="0">
                <a:solidFill>
                  <a:srgbClr val="4D4D4D"/>
                </a:solidFill>
                <a:latin typeface="-apple-system"/>
              </a:rPr>
              <a:t>运算，得到</a:t>
            </a:r>
            <a:r>
              <a:rPr lang="en-US" altLang="zh-CN" sz="2000" b="1" dirty="0">
                <a:solidFill>
                  <a:srgbClr val="4D4D4D"/>
                </a:solidFill>
                <a:latin typeface="-apple-system"/>
              </a:rPr>
              <a:t>512*5*5</a:t>
            </a:r>
            <a:r>
              <a:rPr lang="zh-CN" altLang="en-US" sz="2000" b="1" dirty="0">
                <a:solidFill>
                  <a:srgbClr val="4D4D4D"/>
                </a:solidFill>
                <a:latin typeface="-apple-system"/>
              </a:rPr>
              <a:t>的特征图。</a:t>
            </a:r>
            <a:endParaRPr lang="zh-CN" altLang="en-US" sz="2000" b="1" i="0" dirty="0">
              <a:solidFill>
                <a:srgbClr val="4D4D4D"/>
              </a:solidFill>
              <a:effectLst/>
              <a:latin typeface="+mn-ea"/>
            </a:endParaRPr>
          </a:p>
        </p:txBody>
      </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TextBox 33">
            <a:extLst>
              <a:ext uri="{FF2B5EF4-FFF2-40B4-BE49-F238E27FC236}">
                <a16:creationId xmlns:a16="http://schemas.microsoft.com/office/drawing/2014/main" id="{864C1BC0-084B-7B5D-611E-937814848253}"/>
              </a:ext>
            </a:extLst>
          </p:cNvPr>
          <p:cNvSpPr txBox="1">
            <a:spLocks noChangeArrowheads="1"/>
          </p:cNvSpPr>
          <p:nvPr/>
        </p:nvSpPr>
        <p:spPr bwMode="auto">
          <a:xfrm>
            <a:off x="5546416" y="346100"/>
            <a:ext cx="1907895"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Ghost Module</a:t>
            </a:r>
            <a:endParaRPr lang="zh-CN" altLang="en-US" sz="2400" dirty="0">
              <a:solidFill>
                <a:srgbClr val="FFFFFF"/>
              </a:solidFill>
              <a:latin typeface="Impact" panose="020B0806030902050204" pitchFamily="34" charset="0"/>
            </a:endParaRPr>
          </a:p>
        </p:txBody>
      </p:sp>
      <p:pic>
        <p:nvPicPr>
          <p:cNvPr id="14" name="图片 13">
            <a:extLst>
              <a:ext uri="{FF2B5EF4-FFF2-40B4-BE49-F238E27FC236}">
                <a16:creationId xmlns:a16="http://schemas.microsoft.com/office/drawing/2014/main" id="{8453D48E-66FA-8B6C-223D-D7A9E7A10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781" y="1080208"/>
            <a:ext cx="5305425" cy="2276475"/>
          </a:xfrm>
          <a:prstGeom prst="rect">
            <a:avLst/>
          </a:prstGeom>
        </p:spPr>
      </p:pic>
      <p:sp>
        <p:nvSpPr>
          <p:cNvPr id="24" name="TextBox 33">
            <a:extLst>
              <a:ext uri="{FF2B5EF4-FFF2-40B4-BE49-F238E27FC236}">
                <a16:creationId xmlns:a16="http://schemas.microsoft.com/office/drawing/2014/main" id="{FAE655E2-6548-3B41-9678-B55D1625FF5C}"/>
              </a:ext>
            </a:extLst>
          </p:cNvPr>
          <p:cNvSpPr txBox="1">
            <a:spLocks noChangeArrowheads="1"/>
          </p:cNvSpPr>
          <p:nvPr/>
        </p:nvSpPr>
        <p:spPr bwMode="auto">
          <a:xfrm>
            <a:off x="5546416" y="3284366"/>
            <a:ext cx="2180405"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Shadow Module</a:t>
            </a:r>
            <a:endParaRPr lang="zh-CN" altLang="en-US" sz="2400" dirty="0">
              <a:solidFill>
                <a:srgbClr val="FFFFFF"/>
              </a:solidFill>
              <a:latin typeface="Impact" panose="020B0806030902050204" pitchFamily="34" charset="0"/>
            </a:endParaRPr>
          </a:p>
        </p:txBody>
      </p:sp>
      <p:pic>
        <p:nvPicPr>
          <p:cNvPr id="16" name="图片 15">
            <a:extLst>
              <a:ext uri="{FF2B5EF4-FFF2-40B4-BE49-F238E27FC236}">
                <a16:creationId xmlns:a16="http://schemas.microsoft.com/office/drawing/2014/main" id="{3E3D5EC9-9776-212A-C675-06980B5F2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177" y="3779682"/>
            <a:ext cx="7181746" cy="2102174"/>
          </a:xfrm>
          <a:prstGeom prst="rect">
            <a:avLst/>
          </a:prstGeom>
        </p:spPr>
      </p:pic>
    </p:spTree>
    <p:extLst>
      <p:ext uri="{BB962C8B-B14F-4D97-AF65-F5344CB8AC3E}">
        <p14:creationId xmlns:p14="http://schemas.microsoft.com/office/powerpoint/2010/main" val="34736073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61428"/>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4.2.3  shadow</a:t>
              </a:r>
              <a:r>
                <a:rPr lang="zh-CN" altLang="en-US" sz="2400" dirty="0">
                  <a:solidFill>
                    <a:schemeClr val="bg1"/>
                  </a:solidFill>
                  <a:latin typeface="微软雅黑" panose="020B0503020204020204" pitchFamily="34" charset="-122"/>
                  <a:ea typeface="微软雅黑" panose="020B0503020204020204" pitchFamily="34" charset="-122"/>
                </a:rPr>
                <a:t>模块代价计算</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descr="在这里插入图片描述">
            <a:extLst>
              <a:ext uri="{FF2B5EF4-FFF2-40B4-BE49-F238E27FC236}">
                <a16:creationId xmlns:a16="http://schemas.microsoft.com/office/drawing/2014/main" id="{13D2B968-373E-AD99-9B98-31461CBA9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9" y="1343126"/>
            <a:ext cx="5986284" cy="4476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5">
            <a:extLst>
              <a:ext uri="{FF2B5EF4-FFF2-40B4-BE49-F238E27FC236}">
                <a16:creationId xmlns:a16="http://schemas.microsoft.com/office/drawing/2014/main" id="{853B03E4-4EFF-928B-CC63-D7768AA17EB4}"/>
              </a:ext>
            </a:extLst>
          </p:cNvPr>
          <p:cNvGraphicFramePr>
            <a:graphicFrameLocks noGrp="1"/>
          </p:cNvGraphicFramePr>
          <p:nvPr>
            <p:extLst>
              <p:ext uri="{D42A27DB-BD31-4B8C-83A1-F6EECF244321}">
                <p14:modId xmlns:p14="http://schemas.microsoft.com/office/powerpoint/2010/main" val="1338462531"/>
              </p:ext>
            </p:extLst>
          </p:nvPr>
        </p:nvGraphicFramePr>
        <p:xfrm>
          <a:off x="5921434" y="1385504"/>
          <a:ext cx="6245157" cy="3108960"/>
        </p:xfrm>
        <a:graphic>
          <a:graphicData uri="http://schemas.openxmlformats.org/drawingml/2006/table">
            <a:tbl>
              <a:tblPr firstRow="1" bandRow="1">
                <a:tableStyleId>{5C22544A-7EE6-4342-B048-85BDC9FD1C3A}</a:tableStyleId>
              </a:tblPr>
              <a:tblGrid>
                <a:gridCol w="1750979">
                  <a:extLst>
                    <a:ext uri="{9D8B030D-6E8A-4147-A177-3AD203B41FA5}">
                      <a16:colId xmlns:a16="http://schemas.microsoft.com/office/drawing/2014/main" val="1336509364"/>
                    </a:ext>
                  </a:extLst>
                </a:gridCol>
                <a:gridCol w="836578">
                  <a:extLst>
                    <a:ext uri="{9D8B030D-6E8A-4147-A177-3AD203B41FA5}">
                      <a16:colId xmlns:a16="http://schemas.microsoft.com/office/drawing/2014/main" val="1937207618"/>
                    </a:ext>
                  </a:extLst>
                </a:gridCol>
                <a:gridCol w="1449421">
                  <a:extLst>
                    <a:ext uri="{9D8B030D-6E8A-4147-A177-3AD203B41FA5}">
                      <a16:colId xmlns:a16="http://schemas.microsoft.com/office/drawing/2014/main" val="707920587"/>
                    </a:ext>
                  </a:extLst>
                </a:gridCol>
                <a:gridCol w="1070043">
                  <a:extLst>
                    <a:ext uri="{9D8B030D-6E8A-4147-A177-3AD203B41FA5}">
                      <a16:colId xmlns:a16="http://schemas.microsoft.com/office/drawing/2014/main" val="799496517"/>
                    </a:ext>
                  </a:extLst>
                </a:gridCol>
                <a:gridCol w="1138136">
                  <a:extLst>
                    <a:ext uri="{9D8B030D-6E8A-4147-A177-3AD203B41FA5}">
                      <a16:colId xmlns:a16="http://schemas.microsoft.com/office/drawing/2014/main" val="1181514574"/>
                    </a:ext>
                  </a:extLst>
                </a:gridCol>
              </a:tblGrid>
              <a:tr h="496956">
                <a:tc>
                  <a:txBody>
                    <a:bodyPr/>
                    <a:lstStyle/>
                    <a:p>
                      <a:r>
                        <a:rPr lang="en-US" altLang="zh-CN" dirty="0"/>
                        <a:t>flops</a:t>
                      </a:r>
                      <a:endParaRPr lang="zh-CN" altLang="en-US" dirty="0"/>
                    </a:p>
                  </a:txBody>
                  <a:tcPr/>
                </a:tc>
                <a:tc>
                  <a:txBody>
                    <a:bodyPr/>
                    <a:lstStyle/>
                    <a:p>
                      <a:r>
                        <a:rPr lang="en-US" altLang="zh-CN" dirty="0"/>
                        <a:t>conv1</a:t>
                      </a:r>
                      <a:endParaRPr lang="zh-CN" altLang="en-US" dirty="0"/>
                    </a:p>
                  </a:txBody>
                  <a:tcPr/>
                </a:tc>
                <a:tc>
                  <a:txBody>
                    <a:bodyPr/>
                    <a:lstStyle/>
                    <a:p>
                      <a:r>
                        <a:rPr lang="en-US" altLang="zh-CN" dirty="0"/>
                        <a:t>conv2</a:t>
                      </a:r>
                      <a:endParaRPr lang="zh-CN" altLang="en-US" dirty="0"/>
                    </a:p>
                  </a:txBody>
                  <a:tcPr/>
                </a:tc>
                <a:tc>
                  <a:txBody>
                    <a:bodyPr/>
                    <a:lstStyle/>
                    <a:p>
                      <a:r>
                        <a:rPr lang="en-US" altLang="zh-CN" dirty="0"/>
                        <a:t>Max</a:t>
                      </a:r>
                    </a:p>
                    <a:p>
                      <a:r>
                        <a:rPr lang="en-US" altLang="zh-CN" dirty="0"/>
                        <a:t>pooling</a:t>
                      </a:r>
                      <a:endParaRPr lang="zh-CN" altLang="en-US" dirty="0"/>
                    </a:p>
                  </a:txBody>
                  <a:tcPr/>
                </a:tc>
                <a:tc>
                  <a:txBody>
                    <a:bodyPr/>
                    <a:lstStyle/>
                    <a:p>
                      <a:r>
                        <a:rPr lang="en-US" altLang="zh-CN" dirty="0" err="1"/>
                        <a:t>totol</a:t>
                      </a:r>
                      <a:endParaRPr lang="zh-CN" altLang="en-US" dirty="0"/>
                    </a:p>
                  </a:txBody>
                  <a:tcPr/>
                </a:tc>
                <a:extLst>
                  <a:ext uri="{0D108BD9-81ED-4DB2-BD59-A6C34878D82A}">
                    <a16:rowId xmlns:a16="http://schemas.microsoft.com/office/drawing/2014/main" val="3919310679"/>
                  </a:ext>
                </a:extLst>
              </a:tr>
              <a:tr h="5545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普通卷积</a:t>
                      </a:r>
                    </a:p>
                    <a:p>
                      <a:endParaRPr lang="zh-CN" altLang="en-US" sz="1600" dirty="0"/>
                    </a:p>
                  </a:txBody>
                  <a:tcPr/>
                </a:tc>
                <a:tc>
                  <a:txBody>
                    <a:bodyPr/>
                    <a:lstStyle/>
                    <a:p>
                      <a:r>
                        <a:rPr lang="en-US" altLang="zh-CN" dirty="0"/>
                        <a:t>26214400</a:t>
                      </a:r>
                      <a:endParaRPr lang="zh-CN" altLang="en-US" dirty="0"/>
                    </a:p>
                  </a:txBody>
                  <a:tcPr/>
                </a:tc>
                <a:tc>
                  <a:txBody>
                    <a:bodyPr/>
                    <a:lstStyle/>
                    <a:p>
                      <a:r>
                        <a:rPr lang="en-US" altLang="zh-CN" dirty="0"/>
                        <a:t>29491200</a:t>
                      </a:r>
                      <a:endParaRPr lang="zh-CN" altLang="en-US" dirty="0"/>
                    </a:p>
                  </a:txBody>
                  <a:tcPr/>
                </a:tc>
                <a:tc>
                  <a:txBody>
                    <a:bodyPr/>
                    <a:lstStyle/>
                    <a:p>
                      <a:r>
                        <a:rPr lang="en-US" altLang="zh-CN" dirty="0"/>
                        <a:t>0</a:t>
                      </a:r>
                      <a:endParaRPr lang="zh-CN" altLang="en-US" dirty="0"/>
                    </a:p>
                  </a:txBody>
                  <a:tcPr/>
                </a:tc>
                <a:tc>
                  <a:txBody>
                    <a:bodyPr/>
                    <a:lstStyle/>
                    <a:p>
                      <a:r>
                        <a:rPr lang="en-US" altLang="zh-CN" dirty="0"/>
                        <a:t>55705600</a:t>
                      </a:r>
                      <a:endParaRPr lang="zh-CN" altLang="en-US" dirty="0"/>
                    </a:p>
                  </a:txBody>
                  <a:tcPr/>
                </a:tc>
                <a:extLst>
                  <a:ext uri="{0D108BD9-81ED-4DB2-BD59-A6C34878D82A}">
                    <a16:rowId xmlns:a16="http://schemas.microsoft.com/office/drawing/2014/main" val="14384845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深度可分离卷积</a:t>
                      </a:r>
                    </a:p>
                    <a:p>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26214400</a:t>
                      </a:r>
                      <a:endParaRPr lang="zh-CN" altLang="en-US" dirty="0"/>
                    </a:p>
                    <a:p>
                      <a:endParaRPr lang="zh-CN" altLang="en-US" dirty="0"/>
                    </a:p>
                  </a:txBody>
                  <a:tcPr/>
                </a:tc>
                <a:tc>
                  <a:txBody>
                    <a:bodyPr/>
                    <a:lstStyle/>
                    <a:p>
                      <a:r>
                        <a:rPr lang="en-US" altLang="zh-CN" dirty="0"/>
                        <a:t>57600+3276800</a:t>
                      </a:r>
                      <a:endParaRPr lang="zh-CN" altLang="en-US" dirty="0"/>
                    </a:p>
                  </a:txBody>
                  <a:tcPr/>
                </a:tc>
                <a:tc>
                  <a:txBody>
                    <a:bodyPr/>
                    <a:lstStyle/>
                    <a:p>
                      <a:r>
                        <a:rPr lang="en-US" altLang="zh-CN" dirty="0"/>
                        <a:t>0</a:t>
                      </a:r>
                      <a:endParaRPr lang="zh-CN" altLang="en-US" dirty="0"/>
                    </a:p>
                  </a:txBody>
                  <a:tcPr/>
                </a:tc>
                <a:tc>
                  <a:txBody>
                    <a:bodyPr/>
                    <a:lstStyle/>
                    <a:p>
                      <a:r>
                        <a:rPr lang="en-US" altLang="zh-CN" dirty="0"/>
                        <a:t>29548800</a:t>
                      </a:r>
                      <a:endParaRPr lang="zh-CN" altLang="en-US" dirty="0"/>
                    </a:p>
                  </a:txBody>
                  <a:tcPr/>
                </a:tc>
                <a:extLst>
                  <a:ext uri="{0D108BD9-81ED-4DB2-BD59-A6C34878D82A}">
                    <a16:rowId xmlns:a16="http://schemas.microsoft.com/office/drawing/2014/main" val="3250558460"/>
                  </a:ext>
                </a:extLst>
              </a:tr>
              <a:tr h="792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引入</a:t>
                      </a:r>
                      <a:r>
                        <a:rPr lang="en-US" altLang="zh-CN" sz="1600" dirty="0"/>
                        <a:t>Shadow</a:t>
                      </a:r>
                      <a:r>
                        <a:rPr lang="zh-CN" altLang="en-US" sz="1600" dirty="0"/>
                        <a:t>模块</a:t>
                      </a:r>
                    </a:p>
                    <a:p>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26214400</a:t>
                      </a:r>
                      <a:endParaRPr lang="zh-CN" altLang="en-US" dirty="0"/>
                    </a:p>
                    <a:p>
                      <a:endParaRPr lang="zh-CN" altLang="en-US" dirty="0"/>
                    </a:p>
                  </a:txBody>
                  <a:tcPr/>
                </a:tc>
                <a:tc>
                  <a:txBody>
                    <a:bodyPr/>
                    <a:lstStyle/>
                    <a:p>
                      <a:r>
                        <a:rPr lang="en-US" altLang="zh-CN" dirty="0"/>
                        <a:t>57600</a:t>
                      </a:r>
                      <a:endParaRPr lang="zh-CN" altLang="en-US" dirty="0"/>
                    </a:p>
                  </a:txBody>
                  <a:tcPr/>
                </a:tc>
                <a:tc>
                  <a:txBody>
                    <a:bodyPr/>
                    <a:lstStyle/>
                    <a:p>
                      <a:r>
                        <a:rPr lang="en-US" altLang="zh-CN" dirty="0"/>
                        <a:t>6400</a:t>
                      </a:r>
                      <a:endParaRPr lang="zh-CN" altLang="en-US" dirty="0"/>
                    </a:p>
                  </a:txBody>
                  <a:tcPr/>
                </a:tc>
                <a:tc>
                  <a:txBody>
                    <a:bodyPr/>
                    <a:lstStyle/>
                    <a:p>
                      <a:r>
                        <a:rPr lang="en-US" altLang="zh-CN" dirty="0">
                          <a:solidFill>
                            <a:srgbClr val="FF0000"/>
                          </a:solidFill>
                        </a:rPr>
                        <a:t>26278400</a:t>
                      </a:r>
                      <a:endParaRPr lang="zh-CN" altLang="en-US" dirty="0">
                        <a:solidFill>
                          <a:srgbClr val="FF0000"/>
                        </a:solidFill>
                      </a:endParaRPr>
                    </a:p>
                  </a:txBody>
                  <a:tcPr/>
                </a:tc>
                <a:extLst>
                  <a:ext uri="{0D108BD9-81ED-4DB2-BD59-A6C34878D82A}">
                    <a16:rowId xmlns:a16="http://schemas.microsoft.com/office/drawing/2014/main" val="375351885"/>
                  </a:ext>
                </a:extLst>
              </a:tr>
            </a:tbl>
          </a:graphicData>
        </a:graphic>
      </p:graphicFrame>
      <p:sp>
        <p:nvSpPr>
          <p:cNvPr id="23" name="TextBox 33">
            <a:extLst>
              <a:ext uri="{FF2B5EF4-FFF2-40B4-BE49-F238E27FC236}">
                <a16:creationId xmlns:a16="http://schemas.microsoft.com/office/drawing/2014/main" id="{95B97DAD-EC4F-21C4-1009-F213025F0A39}"/>
              </a:ext>
            </a:extLst>
          </p:cNvPr>
          <p:cNvSpPr txBox="1">
            <a:spLocks noChangeArrowheads="1"/>
          </p:cNvSpPr>
          <p:nvPr/>
        </p:nvSpPr>
        <p:spPr bwMode="auto">
          <a:xfrm>
            <a:off x="6011693" y="333336"/>
            <a:ext cx="28087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以</a:t>
            </a:r>
            <a:r>
              <a:rPr lang="en-US" altLang="zh-CN" sz="2400" dirty="0">
                <a:solidFill>
                  <a:srgbClr val="FFFFFF"/>
                </a:solidFill>
                <a:latin typeface="Impact" panose="020B0806030902050204" pitchFamily="34" charset="0"/>
              </a:rPr>
              <a:t>extra_block1</a:t>
            </a:r>
            <a:r>
              <a:rPr lang="zh-CN" altLang="en-US" sz="2400" dirty="0">
                <a:solidFill>
                  <a:srgbClr val="FFFFFF"/>
                </a:solidFill>
                <a:latin typeface="Impact" panose="020B0806030902050204" pitchFamily="34" charset="0"/>
              </a:rPr>
              <a:t>为例</a:t>
            </a:r>
          </a:p>
        </p:txBody>
      </p:sp>
      <p:sp>
        <p:nvSpPr>
          <p:cNvPr id="25" name="矩形: 圆角 24">
            <a:extLst>
              <a:ext uri="{FF2B5EF4-FFF2-40B4-BE49-F238E27FC236}">
                <a16:creationId xmlns:a16="http://schemas.microsoft.com/office/drawing/2014/main" id="{3F845AE5-9AE3-033C-474C-B8BFE66D889D}"/>
              </a:ext>
            </a:extLst>
          </p:cNvPr>
          <p:cNvSpPr/>
          <p:nvPr/>
        </p:nvSpPr>
        <p:spPr>
          <a:xfrm>
            <a:off x="6248401" y="4513634"/>
            <a:ext cx="5940356" cy="1738700"/>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C2EB4-2914-D7CB-2D58-2822047A5F15}"/>
              </a:ext>
            </a:extLst>
          </p:cNvPr>
          <p:cNvSpPr/>
          <p:nvPr/>
        </p:nvSpPr>
        <p:spPr>
          <a:xfrm>
            <a:off x="6330713" y="4768526"/>
            <a:ext cx="537917"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形 28" descr="拇指朝上符号">
            <a:extLst>
              <a:ext uri="{FF2B5EF4-FFF2-40B4-BE49-F238E27FC236}">
                <a16:creationId xmlns:a16="http://schemas.microsoft.com/office/drawing/2014/main" id="{8BDFAFBB-266B-939E-F831-E92D6DB384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0800" y="4868913"/>
            <a:ext cx="457186" cy="552844"/>
          </a:xfrm>
          <a:prstGeom prst="rect">
            <a:avLst/>
          </a:prstGeom>
        </p:spPr>
      </p:pic>
      <p:sp>
        <p:nvSpPr>
          <p:cNvPr id="30" name="TextBox 33">
            <a:extLst>
              <a:ext uri="{FF2B5EF4-FFF2-40B4-BE49-F238E27FC236}">
                <a16:creationId xmlns:a16="http://schemas.microsoft.com/office/drawing/2014/main" id="{DFAAED20-1217-8FF2-89D5-6E20E6C47EF0}"/>
              </a:ext>
            </a:extLst>
          </p:cNvPr>
          <p:cNvSpPr txBox="1">
            <a:spLocks noChangeArrowheads="1"/>
          </p:cNvSpPr>
          <p:nvPr/>
        </p:nvSpPr>
        <p:spPr bwMode="auto">
          <a:xfrm>
            <a:off x="6906105" y="4768526"/>
            <a:ext cx="5296643" cy="12003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引入</a:t>
            </a:r>
            <a:r>
              <a:rPr lang="en-US" altLang="zh-CN" sz="2400" dirty="0">
                <a:solidFill>
                  <a:srgbClr val="FFFFFF"/>
                </a:solidFill>
                <a:latin typeface="Impact" panose="020B0806030902050204" pitchFamily="34" charset="0"/>
              </a:rPr>
              <a:t>shadow</a:t>
            </a:r>
            <a:r>
              <a:rPr lang="zh-CN" altLang="en-US" sz="2400" dirty="0">
                <a:solidFill>
                  <a:srgbClr val="FFFFFF"/>
                </a:solidFill>
                <a:latin typeface="Impact" panose="020B0806030902050204" pitchFamily="34" charset="0"/>
              </a:rPr>
              <a:t>模块，</a:t>
            </a:r>
            <a:endParaRPr lang="en-US" altLang="zh-CN" sz="2400" dirty="0">
              <a:solidFill>
                <a:srgbClr val="FFFFFF"/>
              </a:solidFill>
              <a:latin typeface="Impact" panose="020B0806030902050204" pitchFamily="34" charset="0"/>
            </a:endParaRPr>
          </a:p>
          <a:p>
            <a:pPr eaLnBrk="1" hangingPunct="1"/>
            <a:r>
              <a:rPr lang="zh-CN" altLang="en-US" sz="2400" dirty="0">
                <a:solidFill>
                  <a:srgbClr val="FFFFFF"/>
                </a:solidFill>
                <a:latin typeface="Impact" panose="020B0806030902050204" pitchFamily="34" charset="0"/>
              </a:rPr>
              <a:t>比普通卷积减少了一半以上计算量</a:t>
            </a:r>
            <a:endParaRPr lang="en-US" altLang="zh-CN" sz="2400" dirty="0">
              <a:solidFill>
                <a:srgbClr val="FFFFFF"/>
              </a:solidFill>
              <a:latin typeface="Impact" panose="020B0806030902050204" pitchFamily="34" charset="0"/>
            </a:endParaRPr>
          </a:p>
          <a:p>
            <a:pPr eaLnBrk="1" hangingPunct="1"/>
            <a:r>
              <a:rPr lang="zh-CN" altLang="en-US" sz="2400" dirty="0">
                <a:solidFill>
                  <a:srgbClr val="FFFFFF"/>
                </a:solidFill>
                <a:latin typeface="Impact" panose="020B0806030902050204" pitchFamily="34" charset="0"/>
              </a:rPr>
              <a:t>比深度可分离卷积还节省</a:t>
            </a:r>
            <a:r>
              <a:rPr lang="en-US" altLang="zh-CN" sz="2400" dirty="0">
                <a:solidFill>
                  <a:srgbClr val="FFFFFF"/>
                </a:solidFill>
                <a:latin typeface="Impact" panose="020B0806030902050204" pitchFamily="34" charset="0"/>
              </a:rPr>
              <a:t>10%</a:t>
            </a:r>
            <a:r>
              <a:rPr lang="zh-CN" altLang="en-US" sz="2400" dirty="0">
                <a:solidFill>
                  <a:srgbClr val="FFFFFF"/>
                </a:solidFill>
                <a:latin typeface="Impact" panose="020B0806030902050204" pitchFamily="34" charset="0"/>
              </a:rPr>
              <a:t>的计算量</a:t>
            </a:r>
          </a:p>
        </p:txBody>
      </p:sp>
      <p:pic>
        <p:nvPicPr>
          <p:cNvPr id="8" name="图片 7">
            <a:extLst>
              <a:ext uri="{FF2B5EF4-FFF2-40B4-BE49-F238E27FC236}">
                <a16:creationId xmlns:a16="http://schemas.microsoft.com/office/drawing/2014/main" id="{43789468-EA99-2A5C-0ED5-1733C0C6A0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1583" y="60295"/>
            <a:ext cx="2064188" cy="1325209"/>
          </a:xfrm>
          <a:prstGeom prst="rect">
            <a:avLst/>
          </a:prstGeom>
        </p:spPr>
      </p:pic>
    </p:spTree>
    <p:extLst>
      <p:ext uri="{BB962C8B-B14F-4D97-AF65-F5344CB8AC3E}">
        <p14:creationId xmlns:p14="http://schemas.microsoft.com/office/powerpoint/2010/main" val="153727343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61428"/>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4.2.3  shadow</a:t>
              </a:r>
              <a:r>
                <a:rPr lang="zh-CN" altLang="en-US" sz="2400" dirty="0">
                  <a:solidFill>
                    <a:schemeClr val="bg1"/>
                  </a:solidFill>
                  <a:latin typeface="微软雅黑" panose="020B0503020204020204" pitchFamily="34" charset="-122"/>
                  <a:ea typeface="微软雅黑" panose="020B0503020204020204" pitchFamily="34" charset="-122"/>
                </a:rPr>
                <a:t>模块精度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AutoShape 4">
            <a:extLst>
              <a:ext uri="{FF2B5EF4-FFF2-40B4-BE49-F238E27FC236}">
                <a16:creationId xmlns:a16="http://schemas.microsoft.com/office/drawing/2014/main" id="{0FDE7228-97A2-B1A4-D004-9E8561F9CC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AutoShape 2">
            <a:extLst>
              <a:ext uri="{FF2B5EF4-FFF2-40B4-BE49-F238E27FC236}">
                <a16:creationId xmlns:a16="http://schemas.microsoft.com/office/drawing/2014/main" id="{8095BFC1-DE1F-50E1-4A59-3791D1A0E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表格 5">
            <a:extLst>
              <a:ext uri="{FF2B5EF4-FFF2-40B4-BE49-F238E27FC236}">
                <a16:creationId xmlns:a16="http://schemas.microsoft.com/office/drawing/2014/main" id="{853B03E4-4EFF-928B-CC63-D7768AA17EB4}"/>
              </a:ext>
            </a:extLst>
          </p:cNvPr>
          <p:cNvGraphicFramePr>
            <a:graphicFrameLocks noGrp="1"/>
          </p:cNvGraphicFramePr>
          <p:nvPr>
            <p:extLst>
              <p:ext uri="{D42A27DB-BD31-4B8C-83A1-F6EECF244321}">
                <p14:modId xmlns:p14="http://schemas.microsoft.com/office/powerpoint/2010/main" val="1449781859"/>
              </p:ext>
            </p:extLst>
          </p:nvPr>
        </p:nvGraphicFramePr>
        <p:xfrm>
          <a:off x="6158801" y="1422547"/>
          <a:ext cx="5107021" cy="2651460"/>
        </p:xfrm>
        <a:graphic>
          <a:graphicData uri="http://schemas.openxmlformats.org/drawingml/2006/table">
            <a:tbl>
              <a:tblPr firstRow="1" bandRow="1">
                <a:tableStyleId>{5C22544A-7EE6-4342-B048-85BDC9FD1C3A}</a:tableStyleId>
              </a:tblPr>
              <a:tblGrid>
                <a:gridCol w="1750979">
                  <a:extLst>
                    <a:ext uri="{9D8B030D-6E8A-4147-A177-3AD203B41FA5}">
                      <a16:colId xmlns:a16="http://schemas.microsoft.com/office/drawing/2014/main" val="1336509364"/>
                    </a:ext>
                  </a:extLst>
                </a:gridCol>
                <a:gridCol w="836578">
                  <a:extLst>
                    <a:ext uri="{9D8B030D-6E8A-4147-A177-3AD203B41FA5}">
                      <a16:colId xmlns:a16="http://schemas.microsoft.com/office/drawing/2014/main" val="1937207618"/>
                    </a:ext>
                  </a:extLst>
                </a:gridCol>
                <a:gridCol w="1449421">
                  <a:extLst>
                    <a:ext uri="{9D8B030D-6E8A-4147-A177-3AD203B41FA5}">
                      <a16:colId xmlns:a16="http://schemas.microsoft.com/office/drawing/2014/main" val="707920587"/>
                    </a:ext>
                  </a:extLst>
                </a:gridCol>
                <a:gridCol w="1070043">
                  <a:extLst>
                    <a:ext uri="{9D8B030D-6E8A-4147-A177-3AD203B41FA5}">
                      <a16:colId xmlns:a16="http://schemas.microsoft.com/office/drawing/2014/main" val="799496517"/>
                    </a:ext>
                  </a:extLst>
                </a:gridCol>
              </a:tblGrid>
              <a:tr h="496956">
                <a:tc>
                  <a:txBody>
                    <a:bodyPr/>
                    <a:lstStyle/>
                    <a:p>
                      <a:r>
                        <a:rPr lang="en-US" altLang="zh-CN" dirty="0" err="1"/>
                        <a:t>resuls</a:t>
                      </a:r>
                      <a:endParaRPr lang="zh-CN" altLang="en-US" dirty="0"/>
                    </a:p>
                  </a:txBody>
                  <a:tcPr/>
                </a:tc>
                <a:tc>
                  <a:txBody>
                    <a:bodyPr/>
                    <a:lstStyle/>
                    <a:p>
                      <a:r>
                        <a:rPr lang="en-US" altLang="zh-CN" dirty="0"/>
                        <a:t>Map</a:t>
                      </a:r>
                      <a:endParaRPr lang="zh-CN" altLang="en-US" dirty="0"/>
                    </a:p>
                  </a:txBody>
                  <a:tcPr/>
                </a:tc>
                <a:tc>
                  <a:txBody>
                    <a:bodyPr/>
                    <a:lstStyle/>
                    <a:p>
                      <a:r>
                        <a:rPr lang="en-US" altLang="zh-CN" dirty="0"/>
                        <a:t>Size</a:t>
                      </a:r>
                      <a:endParaRPr lang="zh-CN" altLang="en-US" dirty="0"/>
                    </a:p>
                  </a:txBody>
                  <a:tcPr/>
                </a:tc>
                <a:tc>
                  <a:txBody>
                    <a:bodyPr/>
                    <a:lstStyle/>
                    <a:p>
                      <a:r>
                        <a:rPr lang="en-US" altLang="zh-CN" dirty="0"/>
                        <a:t>Inference Time </a:t>
                      </a:r>
                      <a:endParaRPr lang="zh-CN" altLang="en-US" dirty="0"/>
                    </a:p>
                  </a:txBody>
                  <a:tcPr/>
                </a:tc>
                <a:extLst>
                  <a:ext uri="{0D108BD9-81ED-4DB2-BD59-A6C34878D82A}">
                    <a16:rowId xmlns:a16="http://schemas.microsoft.com/office/drawing/2014/main" val="3919310679"/>
                  </a:ext>
                </a:extLst>
              </a:tr>
              <a:tr h="5545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普通卷积</a:t>
                      </a:r>
                    </a:p>
                    <a:p>
                      <a:endParaRPr lang="zh-CN" altLang="en-US" sz="1600" dirty="0"/>
                    </a:p>
                  </a:txBody>
                  <a:tcPr/>
                </a:tc>
                <a:tc>
                  <a:txBody>
                    <a:bodyPr/>
                    <a:lstStyle/>
                    <a:p>
                      <a:r>
                        <a:rPr lang="en-US" altLang="zh-CN" dirty="0"/>
                        <a:t>61.7</a:t>
                      </a:r>
                      <a:endParaRPr lang="zh-CN" altLang="en-US" dirty="0"/>
                    </a:p>
                  </a:txBody>
                  <a:tcPr/>
                </a:tc>
                <a:tc>
                  <a:txBody>
                    <a:bodyPr/>
                    <a:lstStyle/>
                    <a:p>
                      <a:r>
                        <a:rPr lang="en-US" altLang="zh-CN" dirty="0"/>
                        <a:t>12.2M</a:t>
                      </a:r>
                      <a:endParaRPr lang="zh-CN" altLang="en-US" dirty="0"/>
                    </a:p>
                  </a:txBody>
                  <a:tcPr/>
                </a:tc>
                <a:tc>
                  <a:txBody>
                    <a:bodyPr/>
                    <a:lstStyle/>
                    <a:p>
                      <a:r>
                        <a:rPr lang="en-US" altLang="zh-CN" dirty="0"/>
                        <a:t>550ms</a:t>
                      </a:r>
                      <a:endParaRPr lang="zh-CN" altLang="en-US" dirty="0"/>
                    </a:p>
                  </a:txBody>
                  <a:tcPr/>
                </a:tc>
                <a:extLst>
                  <a:ext uri="{0D108BD9-81ED-4DB2-BD59-A6C34878D82A}">
                    <a16:rowId xmlns:a16="http://schemas.microsoft.com/office/drawing/2014/main" val="1438484531"/>
                  </a:ext>
                </a:extLst>
              </a:tr>
              <a:tr h="120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深度可分离卷积</a:t>
                      </a:r>
                    </a:p>
                    <a:p>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61</a:t>
                      </a:r>
                      <a:endParaRPr lang="zh-CN" altLang="en-US" dirty="0"/>
                    </a:p>
                    <a:p>
                      <a:endParaRPr lang="zh-CN" altLang="en-US" dirty="0"/>
                    </a:p>
                  </a:txBody>
                  <a:tcPr/>
                </a:tc>
                <a:tc>
                  <a:txBody>
                    <a:bodyPr/>
                    <a:lstStyle/>
                    <a:p>
                      <a:r>
                        <a:rPr lang="en-US" altLang="zh-CN" dirty="0"/>
                        <a:t>6.0M</a:t>
                      </a:r>
                      <a:endParaRPr lang="zh-CN" altLang="en-US" dirty="0"/>
                    </a:p>
                  </a:txBody>
                  <a:tcPr/>
                </a:tc>
                <a:tc>
                  <a:txBody>
                    <a:bodyPr/>
                    <a:lstStyle/>
                    <a:p>
                      <a:r>
                        <a:rPr lang="en-US" altLang="zh-CN" dirty="0"/>
                        <a:t>500ms</a:t>
                      </a:r>
                      <a:endParaRPr lang="zh-CN" altLang="en-US" dirty="0"/>
                    </a:p>
                  </a:txBody>
                  <a:tcPr/>
                </a:tc>
                <a:extLst>
                  <a:ext uri="{0D108BD9-81ED-4DB2-BD59-A6C34878D82A}">
                    <a16:rowId xmlns:a16="http://schemas.microsoft.com/office/drawing/2014/main" val="3250558460"/>
                  </a:ext>
                </a:extLst>
              </a:tr>
              <a:tr h="792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引入</a:t>
                      </a:r>
                      <a:r>
                        <a:rPr lang="en-US" altLang="zh-CN" sz="1600" dirty="0"/>
                        <a:t>Shadow</a:t>
                      </a:r>
                      <a:r>
                        <a:rPr lang="zh-CN" altLang="en-US" sz="1600" dirty="0"/>
                        <a:t>模块</a:t>
                      </a:r>
                    </a:p>
                    <a:p>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63</a:t>
                      </a:r>
                      <a:endParaRPr lang="zh-CN" altLang="en-US" dirty="0">
                        <a:solidFill>
                          <a:srgbClr val="FF0000"/>
                        </a:solidFill>
                      </a:endParaRPr>
                    </a:p>
                    <a:p>
                      <a:endParaRPr lang="zh-CN" altLang="en-US" dirty="0"/>
                    </a:p>
                  </a:txBody>
                  <a:tcPr/>
                </a:tc>
                <a:tc>
                  <a:txBody>
                    <a:bodyPr/>
                    <a:lstStyle/>
                    <a:p>
                      <a:r>
                        <a:rPr lang="en-US" altLang="zh-CN" dirty="0"/>
                        <a:t>5.2M</a:t>
                      </a:r>
                      <a:endParaRPr lang="zh-CN" altLang="en-US" dirty="0"/>
                    </a:p>
                  </a:txBody>
                  <a:tcPr/>
                </a:tc>
                <a:tc>
                  <a:txBody>
                    <a:bodyPr/>
                    <a:lstStyle/>
                    <a:p>
                      <a:r>
                        <a:rPr lang="en-US" altLang="zh-CN" dirty="0">
                          <a:solidFill>
                            <a:srgbClr val="FF0000"/>
                          </a:solidFill>
                        </a:rPr>
                        <a:t>450ms</a:t>
                      </a:r>
                      <a:endParaRPr lang="zh-CN" altLang="en-US" dirty="0">
                        <a:solidFill>
                          <a:srgbClr val="FF0000"/>
                        </a:solidFill>
                      </a:endParaRPr>
                    </a:p>
                  </a:txBody>
                  <a:tcPr/>
                </a:tc>
                <a:extLst>
                  <a:ext uri="{0D108BD9-81ED-4DB2-BD59-A6C34878D82A}">
                    <a16:rowId xmlns:a16="http://schemas.microsoft.com/office/drawing/2014/main" val="375351885"/>
                  </a:ext>
                </a:extLst>
              </a:tr>
            </a:tbl>
          </a:graphicData>
        </a:graphic>
      </p:graphicFrame>
      <p:sp>
        <p:nvSpPr>
          <p:cNvPr id="25" name="矩形: 圆角 24">
            <a:extLst>
              <a:ext uri="{FF2B5EF4-FFF2-40B4-BE49-F238E27FC236}">
                <a16:creationId xmlns:a16="http://schemas.microsoft.com/office/drawing/2014/main" id="{3F845AE5-9AE3-033C-474C-B8BFE66D889D}"/>
              </a:ext>
            </a:extLst>
          </p:cNvPr>
          <p:cNvSpPr/>
          <p:nvPr/>
        </p:nvSpPr>
        <p:spPr>
          <a:xfrm>
            <a:off x="6248401" y="4513634"/>
            <a:ext cx="4573257" cy="1738700"/>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CC2EB4-2914-D7CB-2D58-2822047A5F15}"/>
              </a:ext>
            </a:extLst>
          </p:cNvPr>
          <p:cNvSpPr/>
          <p:nvPr/>
        </p:nvSpPr>
        <p:spPr>
          <a:xfrm>
            <a:off x="6330713" y="4768526"/>
            <a:ext cx="537917"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形 28" descr="拇指朝上符号">
            <a:extLst>
              <a:ext uri="{FF2B5EF4-FFF2-40B4-BE49-F238E27FC236}">
                <a16:creationId xmlns:a16="http://schemas.microsoft.com/office/drawing/2014/main" id="{8BDFAFBB-266B-939E-F831-E92D6DB384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800" y="4868913"/>
            <a:ext cx="457186" cy="552844"/>
          </a:xfrm>
          <a:prstGeom prst="rect">
            <a:avLst/>
          </a:prstGeom>
        </p:spPr>
      </p:pic>
      <p:sp>
        <p:nvSpPr>
          <p:cNvPr id="30" name="TextBox 33">
            <a:extLst>
              <a:ext uri="{FF2B5EF4-FFF2-40B4-BE49-F238E27FC236}">
                <a16:creationId xmlns:a16="http://schemas.microsoft.com/office/drawing/2014/main" id="{DFAAED20-1217-8FF2-89D5-6E20E6C47EF0}"/>
              </a:ext>
            </a:extLst>
          </p:cNvPr>
          <p:cNvSpPr txBox="1">
            <a:spLocks noChangeArrowheads="1"/>
          </p:cNvSpPr>
          <p:nvPr/>
        </p:nvSpPr>
        <p:spPr bwMode="auto">
          <a:xfrm>
            <a:off x="6906105" y="4768526"/>
            <a:ext cx="2741456" cy="12003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引入</a:t>
            </a:r>
            <a:r>
              <a:rPr lang="en-US" altLang="zh-CN" sz="2400" dirty="0">
                <a:solidFill>
                  <a:srgbClr val="FFFFFF"/>
                </a:solidFill>
                <a:latin typeface="Impact" panose="020B0806030902050204" pitchFamily="34" charset="0"/>
              </a:rPr>
              <a:t>shadow</a:t>
            </a:r>
            <a:r>
              <a:rPr lang="zh-CN" altLang="en-US" sz="2400" dirty="0">
                <a:solidFill>
                  <a:srgbClr val="FFFFFF"/>
                </a:solidFill>
                <a:latin typeface="Impact" panose="020B0806030902050204" pitchFamily="34" charset="0"/>
              </a:rPr>
              <a:t>模块，</a:t>
            </a:r>
            <a:endParaRPr lang="en-US" altLang="zh-CN" sz="2400" dirty="0">
              <a:solidFill>
                <a:srgbClr val="FFFFFF"/>
              </a:solidFill>
              <a:latin typeface="Impact" panose="020B0806030902050204" pitchFamily="34" charset="0"/>
            </a:endParaRPr>
          </a:p>
          <a:p>
            <a:pPr eaLnBrk="1" hangingPunct="1"/>
            <a:r>
              <a:rPr lang="zh-CN" altLang="en-US" sz="2400" dirty="0">
                <a:solidFill>
                  <a:srgbClr val="FFFFFF"/>
                </a:solidFill>
                <a:latin typeface="Impact" panose="020B0806030902050204" pitchFamily="34" charset="0"/>
              </a:rPr>
              <a:t>精度</a:t>
            </a:r>
            <a:r>
              <a:rPr lang="zh-CN" altLang="en-US" sz="2400" dirty="0">
                <a:solidFill>
                  <a:srgbClr val="FF0000"/>
                </a:solidFill>
                <a:latin typeface="Impact" panose="020B0806030902050204" pitchFamily="34" charset="0"/>
              </a:rPr>
              <a:t>不降反升</a:t>
            </a:r>
            <a:endParaRPr lang="en-US" altLang="zh-CN" sz="2400" dirty="0">
              <a:solidFill>
                <a:srgbClr val="FF0000"/>
              </a:solidFill>
              <a:latin typeface="Impact" panose="020B0806030902050204" pitchFamily="34" charset="0"/>
            </a:endParaRPr>
          </a:p>
          <a:p>
            <a:pPr eaLnBrk="1" hangingPunct="1"/>
            <a:r>
              <a:rPr lang="zh-CN" altLang="en-US" sz="2400" dirty="0">
                <a:solidFill>
                  <a:srgbClr val="FFFFFF"/>
                </a:solidFill>
                <a:latin typeface="Impact" panose="020B0806030902050204" pitchFamily="34" charset="0"/>
              </a:rPr>
              <a:t>推理速度</a:t>
            </a:r>
            <a:r>
              <a:rPr lang="zh-CN" altLang="en-US" sz="2400" dirty="0">
                <a:solidFill>
                  <a:srgbClr val="FF0000"/>
                </a:solidFill>
                <a:latin typeface="Impact" panose="020B0806030902050204" pitchFamily="34" charset="0"/>
              </a:rPr>
              <a:t>明显提高</a:t>
            </a:r>
          </a:p>
        </p:txBody>
      </p:sp>
      <p:pic>
        <p:nvPicPr>
          <p:cNvPr id="4" name="图片 3">
            <a:extLst>
              <a:ext uri="{FF2B5EF4-FFF2-40B4-BE49-F238E27FC236}">
                <a16:creationId xmlns:a16="http://schemas.microsoft.com/office/drawing/2014/main" id="{C4D6CD74-2E23-0C53-1F9D-892092DAAC6B}"/>
              </a:ext>
            </a:extLst>
          </p:cNvPr>
          <p:cNvPicPr>
            <a:picLocks noChangeAspect="1"/>
          </p:cNvPicPr>
          <p:nvPr/>
        </p:nvPicPr>
        <p:blipFill rotWithShape="1">
          <a:blip r:embed="rId5">
            <a:extLst>
              <a:ext uri="{28A0092B-C50C-407E-A947-70E740481C1C}">
                <a14:useLocalDpi xmlns:a14="http://schemas.microsoft.com/office/drawing/2010/main" val="0"/>
              </a:ext>
            </a:extLst>
          </a:blip>
          <a:srcRect l="10212" t="8832" r="43355"/>
          <a:stretch/>
        </p:blipFill>
        <p:spPr>
          <a:xfrm>
            <a:off x="1370342" y="1333551"/>
            <a:ext cx="4573258" cy="5051000"/>
          </a:xfrm>
          <a:prstGeom prst="rect">
            <a:avLst/>
          </a:prstGeom>
        </p:spPr>
      </p:pic>
      <p:sp>
        <p:nvSpPr>
          <p:cNvPr id="27" name="TextBox 33">
            <a:extLst>
              <a:ext uri="{FF2B5EF4-FFF2-40B4-BE49-F238E27FC236}">
                <a16:creationId xmlns:a16="http://schemas.microsoft.com/office/drawing/2014/main" id="{060E5506-A446-C6C5-12E0-2D1A7E6D5A07}"/>
              </a:ext>
            </a:extLst>
          </p:cNvPr>
          <p:cNvSpPr txBox="1">
            <a:spLocks noChangeArrowheads="1"/>
          </p:cNvSpPr>
          <p:nvPr/>
        </p:nvSpPr>
        <p:spPr bwMode="auto">
          <a:xfrm>
            <a:off x="532690" y="1333551"/>
            <a:ext cx="141577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网络结构</a:t>
            </a:r>
          </a:p>
        </p:txBody>
      </p:sp>
    </p:spTree>
    <p:extLst>
      <p:ext uri="{BB962C8B-B14F-4D97-AF65-F5344CB8AC3E}">
        <p14:creationId xmlns:p14="http://schemas.microsoft.com/office/powerpoint/2010/main" val="331013605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4.3.1   SE</a:t>
              </a:r>
              <a:r>
                <a:rPr lang="zh-CN" altLang="en-US" sz="2400" dirty="0">
                  <a:solidFill>
                    <a:schemeClr val="bg1"/>
                  </a:solidFill>
                  <a:latin typeface="微软雅黑" panose="020B0503020204020204" pitchFamily="34" charset="-122"/>
                  <a:ea typeface="微软雅黑" panose="020B0503020204020204" pitchFamily="34" charset="-122"/>
                </a:rPr>
                <a:t>通道注意力</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10385" y="1261006"/>
            <a:ext cx="6029661" cy="1754326"/>
          </a:xfrm>
          <a:prstGeom prst="rect">
            <a:avLst/>
          </a:prstGeom>
        </p:spPr>
        <p:txBody>
          <a:bodyPr wrap="square">
            <a:spAutoFit/>
          </a:bodyPr>
          <a:lstStyle/>
          <a:p>
            <a:r>
              <a:rPr lang="zh-CN" altLang="en-US" dirty="0"/>
              <a:t>一个</a:t>
            </a:r>
            <a:r>
              <a:rPr lang="en-US" altLang="zh-CN" dirty="0" err="1"/>
              <a:t>SEblock</a:t>
            </a:r>
            <a:r>
              <a:rPr lang="zh-CN" altLang="en-US" dirty="0"/>
              <a:t>的过程分为 </a:t>
            </a:r>
            <a:r>
              <a:rPr lang="en-US" altLang="zh-CN" dirty="0"/>
              <a:t>Squeeze(</a:t>
            </a:r>
            <a:r>
              <a:rPr lang="zh-CN" altLang="en-US" dirty="0"/>
              <a:t>压缩</a:t>
            </a:r>
            <a:r>
              <a:rPr lang="en-US" altLang="zh-CN" dirty="0"/>
              <a:t>) </a:t>
            </a:r>
            <a:r>
              <a:rPr lang="zh-CN" altLang="en-US" dirty="0"/>
              <a:t>和 </a:t>
            </a:r>
            <a:r>
              <a:rPr lang="en-US" altLang="zh-CN" dirty="0"/>
              <a:t>Excitation(</a:t>
            </a:r>
            <a:r>
              <a:rPr lang="zh-CN" altLang="en-US" dirty="0"/>
              <a:t>激发</a:t>
            </a:r>
            <a:r>
              <a:rPr lang="en-US" altLang="zh-CN" dirty="0"/>
              <a:t>) </a:t>
            </a:r>
            <a:r>
              <a:rPr lang="zh-CN" altLang="en-US" dirty="0"/>
              <a:t>两个步骤：</a:t>
            </a:r>
            <a:r>
              <a:rPr lang="en-US" altLang="zh-CN" dirty="0"/>
              <a:t>Squeeze(</a:t>
            </a:r>
            <a:r>
              <a:rPr lang="zh-CN" altLang="en-US" dirty="0"/>
              <a:t>压缩</a:t>
            </a:r>
            <a:r>
              <a:rPr lang="en-US" altLang="zh-CN" dirty="0"/>
              <a:t>) </a:t>
            </a:r>
            <a:r>
              <a:rPr lang="zh-CN" altLang="en-US" dirty="0"/>
              <a:t>通过在</a:t>
            </a:r>
            <a:r>
              <a:rPr lang="en-US" altLang="zh-CN" dirty="0"/>
              <a:t>Feature Map</a:t>
            </a:r>
            <a:r>
              <a:rPr lang="zh-CN" altLang="en-US" dirty="0"/>
              <a:t>层上执行</a:t>
            </a:r>
            <a:r>
              <a:rPr lang="en-US" altLang="zh-CN" dirty="0"/>
              <a:t>Global Average Pooling</a:t>
            </a:r>
            <a:r>
              <a:rPr lang="zh-CN" altLang="en-US" dirty="0"/>
              <a:t>，得到当前</a:t>
            </a:r>
            <a:r>
              <a:rPr lang="en-US" altLang="zh-CN" dirty="0"/>
              <a:t>Feature Map</a:t>
            </a:r>
            <a:r>
              <a:rPr lang="zh-CN" altLang="en-US" dirty="0"/>
              <a:t>的全局压缩特征量；</a:t>
            </a:r>
            <a:r>
              <a:rPr lang="en-US" altLang="zh-CN" dirty="0"/>
              <a:t>Excitation(</a:t>
            </a:r>
            <a:r>
              <a:rPr lang="zh-CN" altLang="en-US" dirty="0"/>
              <a:t>激发</a:t>
            </a:r>
            <a:r>
              <a:rPr lang="en-US" altLang="zh-CN" dirty="0"/>
              <a:t>) </a:t>
            </a:r>
            <a:r>
              <a:rPr lang="zh-CN" altLang="en-US" dirty="0"/>
              <a:t>通过两层全连接的</a:t>
            </a:r>
            <a:r>
              <a:rPr lang="en-US" altLang="zh-CN" dirty="0"/>
              <a:t>bottleneck</a:t>
            </a:r>
            <a:r>
              <a:rPr lang="zh-CN" altLang="en-US" dirty="0"/>
              <a:t>结构得到</a:t>
            </a:r>
            <a:r>
              <a:rPr lang="en-US" altLang="zh-CN" dirty="0"/>
              <a:t>Feature Map</a:t>
            </a:r>
            <a:r>
              <a:rPr lang="zh-CN" altLang="en-US" dirty="0"/>
              <a:t>中每个通道的权值，并将加权后的</a:t>
            </a:r>
            <a:r>
              <a:rPr lang="en-US" altLang="zh-CN" dirty="0"/>
              <a:t>Feature Map</a:t>
            </a:r>
            <a:r>
              <a:rPr lang="zh-CN" altLang="en-US" dirty="0"/>
              <a:t>作为下一层网络的输入。</a:t>
            </a:r>
          </a:p>
        </p:txBody>
      </p:sp>
      <p:pic>
        <p:nvPicPr>
          <p:cNvPr id="7170" name="Picture 2" descr="在这里插入图片描述">
            <a:extLst>
              <a:ext uri="{FF2B5EF4-FFF2-40B4-BE49-F238E27FC236}">
                <a16:creationId xmlns:a16="http://schemas.microsoft.com/office/drawing/2014/main" id="{AE77AF77-1152-2987-47E0-DF60593B3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8296"/>
            <a:ext cx="12192000" cy="252888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3">
            <a:extLst>
              <a:ext uri="{FF2B5EF4-FFF2-40B4-BE49-F238E27FC236}">
                <a16:creationId xmlns:a16="http://schemas.microsoft.com/office/drawing/2014/main" id="{32D8EA6A-C093-ACA5-8946-A7A0A0066D05}"/>
              </a:ext>
            </a:extLst>
          </p:cNvPr>
          <p:cNvSpPr txBox="1">
            <a:spLocks noChangeArrowheads="1"/>
          </p:cNvSpPr>
          <p:nvPr/>
        </p:nvSpPr>
        <p:spPr bwMode="auto">
          <a:xfrm>
            <a:off x="6895357" y="1513523"/>
            <a:ext cx="4954743" cy="12003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使用全局池化，关注</a:t>
            </a:r>
            <a:r>
              <a:rPr lang="en-US" altLang="zh-CN" sz="2400" dirty="0">
                <a:solidFill>
                  <a:srgbClr val="FFFFFF"/>
                </a:solidFill>
                <a:latin typeface="Impact" panose="020B0806030902050204" pitchFamily="34" charset="0"/>
              </a:rPr>
              <a:t>channel</a:t>
            </a:r>
            <a:r>
              <a:rPr lang="zh-CN" altLang="en-US" sz="2400" dirty="0">
                <a:solidFill>
                  <a:srgbClr val="FFFFFF"/>
                </a:solidFill>
                <a:latin typeface="Impact" panose="020B0806030902050204" pitchFamily="34" charset="0"/>
              </a:rPr>
              <a:t>之间的关系，希望模型可以自动学习到不同</a:t>
            </a:r>
            <a:r>
              <a:rPr lang="en-US" altLang="zh-CN" sz="2400" dirty="0">
                <a:solidFill>
                  <a:srgbClr val="FFFFFF"/>
                </a:solidFill>
                <a:latin typeface="Impact" panose="020B0806030902050204" pitchFamily="34" charset="0"/>
              </a:rPr>
              <a:t>channel</a:t>
            </a:r>
            <a:r>
              <a:rPr lang="zh-CN" altLang="en-US" sz="2400" dirty="0">
                <a:solidFill>
                  <a:srgbClr val="FFFFFF"/>
                </a:solidFill>
                <a:latin typeface="Impact" panose="020B0806030902050204" pitchFamily="34" charset="0"/>
              </a:rPr>
              <a:t>特征的重要程度。</a:t>
            </a:r>
          </a:p>
        </p:txBody>
      </p:sp>
    </p:spTree>
    <p:extLst>
      <p:ext uri="{BB962C8B-B14F-4D97-AF65-F5344CB8AC3E}">
        <p14:creationId xmlns:p14="http://schemas.microsoft.com/office/powerpoint/2010/main" val="193392988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4.3.1   CAM</a:t>
              </a:r>
              <a:r>
                <a:rPr lang="zh-CN" altLang="en-US" sz="2400" dirty="0">
                  <a:solidFill>
                    <a:schemeClr val="bg1"/>
                  </a:solidFill>
                  <a:latin typeface="微软雅黑" panose="020B0503020204020204" pitchFamily="34" charset="-122"/>
                  <a:ea typeface="微软雅黑" panose="020B0503020204020204" pitchFamily="34" charset="-122"/>
                </a:rPr>
                <a:t>通道注意力</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04043" y="2300941"/>
            <a:ext cx="6029661" cy="400110"/>
          </a:xfrm>
          <a:prstGeom prst="rect">
            <a:avLst/>
          </a:prstGeom>
        </p:spPr>
        <p:txBody>
          <a:bodyPr wrap="square">
            <a:spAutoFit/>
          </a:bodyPr>
          <a:lstStyle/>
          <a:p>
            <a:r>
              <a:rPr lang="zh-CN" altLang="en-US" sz="2000" b="1" i="0" dirty="0">
                <a:solidFill>
                  <a:srgbClr val="4D4D4D"/>
                </a:solidFill>
                <a:effectLst/>
                <a:latin typeface="-apple-system"/>
              </a:rPr>
              <a:t>相比</a:t>
            </a:r>
            <a:r>
              <a:rPr lang="en-US" altLang="zh-CN" sz="2000" b="1" i="0" dirty="0">
                <a:solidFill>
                  <a:srgbClr val="4D4D4D"/>
                </a:solidFill>
                <a:effectLst/>
                <a:latin typeface="-apple-system"/>
              </a:rPr>
              <a:t>SE</a:t>
            </a:r>
            <a:r>
              <a:rPr lang="zh-CN" altLang="en-US" sz="2000" b="1" i="0" dirty="0">
                <a:solidFill>
                  <a:srgbClr val="4D4D4D"/>
                </a:solidFill>
                <a:effectLst/>
                <a:latin typeface="-apple-system"/>
              </a:rPr>
              <a:t>，</a:t>
            </a:r>
            <a:r>
              <a:rPr lang="en-US" altLang="zh-CN" sz="2000" b="1" i="0" dirty="0">
                <a:solidFill>
                  <a:srgbClr val="4D4D4D"/>
                </a:solidFill>
                <a:effectLst/>
                <a:latin typeface="-apple-system"/>
              </a:rPr>
              <a:t>CAM</a:t>
            </a:r>
            <a:r>
              <a:rPr lang="zh-CN" altLang="en-US" sz="2000" b="1" i="0" dirty="0">
                <a:solidFill>
                  <a:srgbClr val="4D4D4D"/>
                </a:solidFill>
                <a:effectLst/>
                <a:latin typeface="-apple-system"/>
              </a:rPr>
              <a:t>只是多了一个并行的</a:t>
            </a:r>
            <a:r>
              <a:rPr lang="en-US" altLang="zh-CN" sz="2000" b="1" i="0" dirty="0">
                <a:solidFill>
                  <a:srgbClr val="FF0000"/>
                </a:solidFill>
                <a:effectLst/>
                <a:latin typeface="-apple-system"/>
              </a:rPr>
              <a:t>Max Pooling</a:t>
            </a:r>
            <a:r>
              <a:rPr lang="zh-CN" altLang="en-US" sz="2000" b="1" i="0" dirty="0">
                <a:solidFill>
                  <a:srgbClr val="4D4D4D"/>
                </a:solidFill>
                <a:effectLst/>
                <a:latin typeface="-apple-system"/>
              </a:rPr>
              <a:t>层。</a:t>
            </a:r>
            <a:endParaRPr lang="zh-CN" altLang="en-US" sz="2000" b="1" dirty="0"/>
          </a:p>
        </p:txBody>
      </p:sp>
      <p:sp>
        <p:nvSpPr>
          <p:cNvPr id="16" name="TextBox 33">
            <a:extLst>
              <a:ext uri="{FF2B5EF4-FFF2-40B4-BE49-F238E27FC236}">
                <a16:creationId xmlns:a16="http://schemas.microsoft.com/office/drawing/2014/main" id="{32D8EA6A-C093-ACA5-8946-A7A0A0066D05}"/>
              </a:ext>
            </a:extLst>
          </p:cNvPr>
          <p:cNvSpPr txBox="1">
            <a:spLocks noChangeArrowheads="1"/>
          </p:cNvSpPr>
          <p:nvPr/>
        </p:nvSpPr>
        <p:spPr bwMode="auto">
          <a:xfrm>
            <a:off x="7130614" y="1885443"/>
            <a:ext cx="3851914" cy="83099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CAM</a:t>
            </a:r>
            <a:r>
              <a:rPr lang="zh-CN" altLang="en-US" sz="2400" dirty="0">
                <a:solidFill>
                  <a:srgbClr val="FFFFFF"/>
                </a:solidFill>
                <a:latin typeface="Impact" panose="020B0806030902050204" pitchFamily="34" charset="0"/>
              </a:rPr>
              <a:t>多一种信息编码方式，</a:t>
            </a:r>
            <a:endParaRPr lang="en-US" altLang="zh-CN" sz="2400" dirty="0">
              <a:solidFill>
                <a:srgbClr val="FFFFFF"/>
              </a:solidFill>
              <a:latin typeface="Impact" panose="020B0806030902050204" pitchFamily="34" charset="0"/>
            </a:endParaRPr>
          </a:p>
          <a:p>
            <a:pPr eaLnBrk="1" hangingPunct="1"/>
            <a:r>
              <a:rPr lang="zh-CN" altLang="en-US" sz="2400" dirty="0">
                <a:solidFill>
                  <a:srgbClr val="FFFFFF"/>
                </a:solidFill>
                <a:latin typeface="Impact" panose="020B0806030902050204" pitchFamily="34" charset="0"/>
              </a:rPr>
              <a:t>使得获得的信息更加全面。</a:t>
            </a:r>
          </a:p>
        </p:txBody>
      </p:sp>
      <p:pic>
        <p:nvPicPr>
          <p:cNvPr id="9218" name="Picture 2" descr="在这里插入图片描述">
            <a:extLst>
              <a:ext uri="{FF2B5EF4-FFF2-40B4-BE49-F238E27FC236}">
                <a16:creationId xmlns:a16="http://schemas.microsoft.com/office/drawing/2014/main" id="{C21D45C0-D93C-803B-B18B-FB1AB29AE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138" y="3593127"/>
            <a:ext cx="1029652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21116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4.3.2   CAM</a:t>
              </a:r>
              <a:r>
                <a:rPr lang="zh-CN" altLang="en-US" sz="2400" dirty="0">
                  <a:solidFill>
                    <a:schemeClr val="bg1"/>
                  </a:solidFill>
                  <a:latin typeface="微软雅黑" panose="020B0503020204020204" pitchFamily="34" charset="-122"/>
                  <a:ea typeface="微软雅黑" panose="020B0503020204020204" pitchFamily="34" charset="-122"/>
                </a:rPr>
                <a:t>网络结构</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479762" y="2204589"/>
            <a:ext cx="6029661" cy="2585323"/>
          </a:xfrm>
          <a:prstGeom prst="rect">
            <a:avLst/>
          </a:prstGeom>
        </p:spPr>
        <p:txBody>
          <a:bodyPr wrap="square">
            <a:spAutoFit/>
          </a:bodyPr>
          <a:lstStyle/>
          <a:p>
            <a:r>
              <a:rPr lang="en-US" altLang="zh-CN" dirty="0"/>
              <a:t>        </a:t>
            </a:r>
            <a:r>
              <a:rPr lang="en-US" altLang="zh-CN" dirty="0" err="1"/>
              <a:t>ssd</a:t>
            </a:r>
            <a:r>
              <a:rPr lang="zh-CN" altLang="en-US" dirty="0"/>
              <a:t>网络一共有六个特征图提供先验框，靠前的特征图用于检测小物体，但是得到的特征语义信息</a:t>
            </a:r>
            <a:r>
              <a:rPr lang="zh-CN" altLang="en-US" dirty="0">
                <a:solidFill>
                  <a:srgbClr val="FF0000"/>
                </a:solidFill>
              </a:rPr>
              <a:t>不够多</a:t>
            </a:r>
            <a:r>
              <a:rPr lang="zh-CN" altLang="en-US" dirty="0"/>
              <a:t>，靠后的特征图用于检出大物体，特征更精细，所以</a:t>
            </a:r>
            <a:r>
              <a:rPr lang="en-US" altLang="zh-CN" dirty="0" err="1"/>
              <a:t>ssd</a:t>
            </a:r>
            <a:r>
              <a:rPr lang="zh-CN" altLang="en-US" dirty="0"/>
              <a:t>对大物体检测</a:t>
            </a:r>
            <a:r>
              <a:rPr lang="zh-CN" altLang="en-US" dirty="0">
                <a:solidFill>
                  <a:srgbClr val="FF0000"/>
                </a:solidFill>
              </a:rPr>
              <a:t>更准确</a:t>
            </a:r>
            <a:r>
              <a:rPr lang="zh-CN" altLang="en-US" dirty="0"/>
              <a:t>，对小物体的检测</a:t>
            </a:r>
            <a:r>
              <a:rPr lang="zh-CN" altLang="en-US" dirty="0">
                <a:solidFill>
                  <a:srgbClr val="FF0000"/>
                </a:solidFill>
              </a:rPr>
              <a:t>欠佳</a:t>
            </a:r>
            <a:r>
              <a:rPr lang="zh-CN" altLang="en-US" dirty="0"/>
              <a:t>，初始</a:t>
            </a:r>
            <a:r>
              <a:rPr lang="en-US" altLang="zh-CN" dirty="0"/>
              <a:t>300*300</a:t>
            </a:r>
            <a:r>
              <a:rPr lang="zh-CN" altLang="en-US" dirty="0"/>
              <a:t>的图像，由于第一个特征图对应</a:t>
            </a:r>
            <a:r>
              <a:rPr lang="en-US" altLang="zh-CN" dirty="0"/>
              <a:t>19*19</a:t>
            </a:r>
            <a:r>
              <a:rPr lang="zh-CN" altLang="en-US" dirty="0"/>
              <a:t>，像素小于</a:t>
            </a:r>
            <a:r>
              <a:rPr lang="en-US" altLang="zh-CN" dirty="0"/>
              <a:t>16*16</a:t>
            </a:r>
            <a:r>
              <a:rPr lang="zh-CN" altLang="en-US" dirty="0"/>
              <a:t>的物体就</a:t>
            </a:r>
            <a:r>
              <a:rPr lang="zh-CN" altLang="en-US" dirty="0">
                <a:solidFill>
                  <a:srgbClr val="FF0000"/>
                </a:solidFill>
              </a:rPr>
              <a:t>很难检出</a:t>
            </a:r>
            <a:r>
              <a:rPr lang="zh-CN" altLang="en-US" dirty="0"/>
              <a:t>。</a:t>
            </a:r>
            <a:endParaRPr lang="en-US" altLang="zh-CN" dirty="0"/>
          </a:p>
          <a:p>
            <a:r>
              <a:rPr lang="zh-CN" altLang="en-US" dirty="0"/>
              <a:t>        为了缓解</a:t>
            </a:r>
            <a:r>
              <a:rPr lang="en-US" altLang="zh-CN" dirty="0" err="1"/>
              <a:t>ssd</a:t>
            </a:r>
            <a:r>
              <a:rPr lang="zh-CN" altLang="en-US" dirty="0"/>
              <a:t>网络对小物体检测存在的</a:t>
            </a:r>
            <a:r>
              <a:rPr lang="zh-CN" altLang="en-US" dirty="0">
                <a:solidFill>
                  <a:srgbClr val="FF0000"/>
                </a:solidFill>
              </a:rPr>
              <a:t>痛点，</a:t>
            </a:r>
            <a:r>
              <a:rPr lang="zh-CN" altLang="en-US" dirty="0"/>
              <a:t>引入</a:t>
            </a:r>
            <a:r>
              <a:rPr lang="en-US" altLang="zh-CN" dirty="0">
                <a:solidFill>
                  <a:srgbClr val="FF0000"/>
                </a:solidFill>
              </a:rPr>
              <a:t>CAM</a:t>
            </a:r>
            <a:r>
              <a:rPr lang="zh-CN" altLang="en-US" dirty="0">
                <a:solidFill>
                  <a:srgbClr val="FF0000"/>
                </a:solidFill>
              </a:rPr>
              <a:t>注意力机制</a:t>
            </a:r>
            <a:r>
              <a:rPr lang="zh-CN" altLang="en-US" dirty="0"/>
              <a:t>，使网络更多关注到物体身上，关注更重要的特征，提升网络精度。</a:t>
            </a:r>
            <a:endParaRPr lang="zh-CN" altLang="en-US" dirty="0">
              <a:solidFill>
                <a:srgbClr val="FF0000"/>
              </a:solidFill>
            </a:endParaRPr>
          </a:p>
        </p:txBody>
      </p:sp>
      <p:sp>
        <p:nvSpPr>
          <p:cNvPr id="16" name="TextBox 33">
            <a:extLst>
              <a:ext uri="{FF2B5EF4-FFF2-40B4-BE49-F238E27FC236}">
                <a16:creationId xmlns:a16="http://schemas.microsoft.com/office/drawing/2014/main" id="{32D8EA6A-C093-ACA5-8946-A7A0A0066D05}"/>
              </a:ext>
            </a:extLst>
          </p:cNvPr>
          <p:cNvSpPr txBox="1">
            <a:spLocks noChangeArrowheads="1"/>
          </p:cNvSpPr>
          <p:nvPr/>
        </p:nvSpPr>
        <p:spPr bwMode="auto">
          <a:xfrm>
            <a:off x="4345109" y="821501"/>
            <a:ext cx="3013183" cy="83099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在</a:t>
            </a:r>
            <a:r>
              <a:rPr lang="en-US" altLang="zh-CN" sz="2400" dirty="0">
                <a:solidFill>
                  <a:srgbClr val="FFFFFF"/>
                </a:solidFill>
                <a:latin typeface="Impact" panose="020B0806030902050204" pitchFamily="34" charset="0"/>
              </a:rPr>
              <a:t>19*19</a:t>
            </a:r>
            <a:r>
              <a:rPr lang="zh-CN" altLang="en-US" sz="2400" dirty="0">
                <a:solidFill>
                  <a:srgbClr val="FFFFFF"/>
                </a:solidFill>
                <a:latin typeface="Impact" panose="020B0806030902050204" pitchFamily="34" charset="0"/>
              </a:rPr>
              <a:t>特征图前引入</a:t>
            </a:r>
            <a:r>
              <a:rPr lang="en-US" altLang="zh-CN" sz="2400" dirty="0">
                <a:solidFill>
                  <a:srgbClr val="FFFFFF"/>
                </a:solidFill>
                <a:latin typeface="Impact" panose="020B0806030902050204" pitchFamily="34" charset="0"/>
              </a:rPr>
              <a:t>CAM</a:t>
            </a:r>
            <a:r>
              <a:rPr lang="zh-CN" altLang="en-US" sz="2400" dirty="0">
                <a:solidFill>
                  <a:srgbClr val="FFFFFF"/>
                </a:solidFill>
                <a:latin typeface="Impact" panose="020B0806030902050204" pitchFamily="34" charset="0"/>
              </a:rPr>
              <a:t>注意力</a:t>
            </a:r>
            <a:endParaRPr lang="en-US" altLang="zh-CN" sz="2400" dirty="0">
              <a:solidFill>
                <a:srgbClr val="FFFFFF"/>
              </a:solidFill>
              <a:latin typeface="Impact" panose="020B0806030902050204" pitchFamily="34" charset="0"/>
            </a:endParaRPr>
          </a:p>
        </p:txBody>
      </p:sp>
      <p:pic>
        <p:nvPicPr>
          <p:cNvPr id="3" name="图片 2">
            <a:extLst>
              <a:ext uri="{FF2B5EF4-FFF2-40B4-BE49-F238E27FC236}">
                <a16:creationId xmlns:a16="http://schemas.microsoft.com/office/drawing/2014/main" id="{B2573C37-C68E-C1BF-EC8A-1829E7FDF272}"/>
              </a:ext>
            </a:extLst>
          </p:cNvPr>
          <p:cNvPicPr>
            <a:picLocks noChangeAspect="1"/>
          </p:cNvPicPr>
          <p:nvPr/>
        </p:nvPicPr>
        <p:blipFill rotWithShape="1">
          <a:blip r:embed="rId3">
            <a:extLst>
              <a:ext uri="{28A0092B-C50C-407E-A947-70E740481C1C}">
                <a14:useLocalDpi xmlns:a14="http://schemas.microsoft.com/office/drawing/2010/main" val="0"/>
              </a:ext>
            </a:extLst>
          </a:blip>
          <a:srcRect l="27846" t="7922" r="36170" b="7980"/>
          <a:stretch/>
        </p:blipFill>
        <p:spPr>
          <a:xfrm>
            <a:off x="7325062" y="397447"/>
            <a:ext cx="4387176" cy="5767455"/>
          </a:xfrm>
          <a:prstGeom prst="rect">
            <a:avLst/>
          </a:prstGeom>
        </p:spPr>
      </p:pic>
    </p:spTree>
    <p:extLst>
      <p:ext uri="{BB962C8B-B14F-4D97-AF65-F5344CB8AC3E}">
        <p14:creationId xmlns:p14="http://schemas.microsoft.com/office/powerpoint/2010/main" val="15968949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4.3.2   </a:t>
              </a:r>
              <a:r>
                <a:rPr lang="zh-CN" altLang="en-US" sz="2400" dirty="0">
                  <a:solidFill>
                    <a:schemeClr val="bg1"/>
                  </a:solidFill>
                  <a:latin typeface="微软雅黑" panose="020B0503020204020204" pitchFamily="34" charset="-122"/>
                  <a:ea typeface="微软雅黑" panose="020B0503020204020204" pitchFamily="34" charset="-122"/>
                </a:rPr>
                <a:t>通道注意力效果</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02683" y="2330892"/>
            <a:ext cx="5107022" cy="1200329"/>
          </a:xfrm>
          <a:prstGeom prst="rect">
            <a:avLst/>
          </a:prstGeom>
        </p:spPr>
        <p:txBody>
          <a:bodyPr wrap="square">
            <a:spAutoFit/>
          </a:bodyPr>
          <a:lstStyle/>
          <a:p>
            <a:pPr indent="304800"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在第一个特征图（</a:t>
            </a:r>
            <a:r>
              <a:rPr lang="zh-CN" altLang="en-US" kern="100" dirty="0">
                <a:latin typeface="等线" panose="02010600030101010101" pitchFamily="2" charset="-122"/>
                <a:ea typeface="宋体" panose="02010600030101010101" pitchFamily="2" charset="-122"/>
                <a:cs typeface="Times New Roman" panose="02020603050405020304" pitchFamily="18" charset="0"/>
              </a:rPr>
              <a:t>用于</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识别小物体）使用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SE</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模块后，模型精度略微提升，在使用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注意力后，模型精度提升了</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半个点</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，说明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CAM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注意力对提升模型精度有帮助。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17" name="表格 5">
            <a:extLst>
              <a:ext uri="{FF2B5EF4-FFF2-40B4-BE49-F238E27FC236}">
                <a16:creationId xmlns:a16="http://schemas.microsoft.com/office/drawing/2014/main" id="{8AF0A9C6-B3FA-F627-9DDC-DC56DCD16CE3}"/>
              </a:ext>
            </a:extLst>
          </p:cNvPr>
          <p:cNvGraphicFramePr>
            <a:graphicFrameLocks noGrp="1"/>
          </p:cNvGraphicFramePr>
          <p:nvPr>
            <p:extLst>
              <p:ext uri="{D42A27DB-BD31-4B8C-83A1-F6EECF244321}">
                <p14:modId xmlns:p14="http://schemas.microsoft.com/office/powerpoint/2010/main" val="451112611"/>
              </p:ext>
            </p:extLst>
          </p:nvPr>
        </p:nvGraphicFramePr>
        <p:xfrm>
          <a:off x="6443294" y="1743560"/>
          <a:ext cx="5107021" cy="2651460"/>
        </p:xfrm>
        <a:graphic>
          <a:graphicData uri="http://schemas.openxmlformats.org/drawingml/2006/table">
            <a:tbl>
              <a:tblPr firstRow="1" bandRow="1">
                <a:tableStyleId>{5C22544A-7EE6-4342-B048-85BDC9FD1C3A}</a:tableStyleId>
              </a:tblPr>
              <a:tblGrid>
                <a:gridCol w="1750979">
                  <a:extLst>
                    <a:ext uri="{9D8B030D-6E8A-4147-A177-3AD203B41FA5}">
                      <a16:colId xmlns:a16="http://schemas.microsoft.com/office/drawing/2014/main" val="1336509364"/>
                    </a:ext>
                  </a:extLst>
                </a:gridCol>
                <a:gridCol w="836578">
                  <a:extLst>
                    <a:ext uri="{9D8B030D-6E8A-4147-A177-3AD203B41FA5}">
                      <a16:colId xmlns:a16="http://schemas.microsoft.com/office/drawing/2014/main" val="1937207618"/>
                    </a:ext>
                  </a:extLst>
                </a:gridCol>
                <a:gridCol w="1449421">
                  <a:extLst>
                    <a:ext uri="{9D8B030D-6E8A-4147-A177-3AD203B41FA5}">
                      <a16:colId xmlns:a16="http://schemas.microsoft.com/office/drawing/2014/main" val="707920587"/>
                    </a:ext>
                  </a:extLst>
                </a:gridCol>
                <a:gridCol w="1070043">
                  <a:extLst>
                    <a:ext uri="{9D8B030D-6E8A-4147-A177-3AD203B41FA5}">
                      <a16:colId xmlns:a16="http://schemas.microsoft.com/office/drawing/2014/main" val="799496517"/>
                    </a:ext>
                  </a:extLst>
                </a:gridCol>
              </a:tblGrid>
              <a:tr h="496956">
                <a:tc>
                  <a:txBody>
                    <a:bodyPr/>
                    <a:lstStyle/>
                    <a:p>
                      <a:r>
                        <a:rPr lang="en-US" altLang="zh-CN" dirty="0" err="1"/>
                        <a:t>resuls</a:t>
                      </a:r>
                      <a:endParaRPr lang="zh-CN" altLang="en-US" dirty="0"/>
                    </a:p>
                  </a:txBody>
                  <a:tcPr/>
                </a:tc>
                <a:tc>
                  <a:txBody>
                    <a:bodyPr/>
                    <a:lstStyle/>
                    <a:p>
                      <a:r>
                        <a:rPr lang="en-US" altLang="zh-CN" dirty="0"/>
                        <a:t>Map</a:t>
                      </a:r>
                      <a:endParaRPr lang="zh-CN" altLang="en-US" dirty="0"/>
                    </a:p>
                  </a:txBody>
                  <a:tcPr/>
                </a:tc>
                <a:tc>
                  <a:txBody>
                    <a:bodyPr/>
                    <a:lstStyle/>
                    <a:p>
                      <a:r>
                        <a:rPr lang="en-US" altLang="zh-CN" dirty="0"/>
                        <a:t>Size</a:t>
                      </a:r>
                      <a:endParaRPr lang="zh-CN" altLang="en-US" dirty="0"/>
                    </a:p>
                  </a:txBody>
                  <a:tcPr/>
                </a:tc>
                <a:tc>
                  <a:txBody>
                    <a:bodyPr/>
                    <a:lstStyle/>
                    <a:p>
                      <a:r>
                        <a:rPr lang="en-US" altLang="zh-CN" dirty="0"/>
                        <a:t>Inference Time </a:t>
                      </a:r>
                      <a:endParaRPr lang="zh-CN" altLang="en-US" dirty="0"/>
                    </a:p>
                  </a:txBody>
                  <a:tcPr/>
                </a:tc>
                <a:extLst>
                  <a:ext uri="{0D108BD9-81ED-4DB2-BD59-A6C34878D82A}">
                    <a16:rowId xmlns:a16="http://schemas.microsoft.com/office/drawing/2014/main" val="3919310679"/>
                  </a:ext>
                </a:extLst>
              </a:tr>
              <a:tr h="5545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baseline</a:t>
                      </a:r>
                      <a:endParaRPr lang="zh-CN" altLang="en-US" sz="1600" dirty="0"/>
                    </a:p>
                    <a:p>
                      <a:endParaRPr lang="zh-CN" altLang="en-US" sz="1600" dirty="0"/>
                    </a:p>
                  </a:txBody>
                  <a:tcPr/>
                </a:tc>
                <a:tc>
                  <a:txBody>
                    <a:bodyPr/>
                    <a:lstStyle/>
                    <a:p>
                      <a:r>
                        <a:rPr lang="en-US" altLang="zh-CN" dirty="0"/>
                        <a:t>62.5</a:t>
                      </a:r>
                      <a:endParaRPr lang="zh-CN" altLang="en-US" dirty="0"/>
                    </a:p>
                  </a:txBody>
                  <a:tcPr/>
                </a:tc>
                <a:tc>
                  <a:txBody>
                    <a:bodyPr/>
                    <a:lstStyle/>
                    <a:p>
                      <a:r>
                        <a:rPr lang="en-US" altLang="zh-CN" dirty="0"/>
                        <a:t>5.2M</a:t>
                      </a:r>
                      <a:endParaRPr lang="zh-CN" altLang="en-US" dirty="0"/>
                    </a:p>
                  </a:txBody>
                  <a:tcPr/>
                </a:tc>
                <a:tc>
                  <a:txBody>
                    <a:bodyPr/>
                    <a:lstStyle/>
                    <a:p>
                      <a:r>
                        <a:rPr lang="en-US" altLang="zh-CN" dirty="0"/>
                        <a:t>350ms</a:t>
                      </a:r>
                      <a:endParaRPr lang="zh-CN" altLang="en-US" dirty="0"/>
                    </a:p>
                  </a:txBody>
                  <a:tcPr/>
                </a:tc>
                <a:extLst>
                  <a:ext uri="{0D108BD9-81ED-4DB2-BD59-A6C34878D82A}">
                    <a16:rowId xmlns:a16="http://schemas.microsoft.com/office/drawing/2014/main" val="1438484531"/>
                  </a:ext>
                </a:extLst>
              </a:tr>
              <a:tr h="120986">
                <a:tc>
                  <a:txBody>
                    <a:bodyPr/>
                    <a:lstStyle/>
                    <a:p>
                      <a:r>
                        <a:rPr lang="en-US" altLang="zh-CN" sz="1600" dirty="0"/>
                        <a:t>SE</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62.6</a:t>
                      </a:r>
                      <a:endParaRPr lang="zh-CN" altLang="en-US" dirty="0"/>
                    </a:p>
                    <a:p>
                      <a:endParaRPr lang="zh-CN" altLang="en-US" dirty="0"/>
                    </a:p>
                  </a:txBody>
                  <a:tcPr/>
                </a:tc>
                <a:tc>
                  <a:txBody>
                    <a:bodyPr/>
                    <a:lstStyle/>
                    <a:p>
                      <a:r>
                        <a:rPr lang="en-US" altLang="zh-CN" dirty="0"/>
                        <a:t>5.2M</a:t>
                      </a:r>
                      <a:endParaRPr lang="zh-CN" altLang="en-US" dirty="0"/>
                    </a:p>
                  </a:txBody>
                  <a:tcPr/>
                </a:tc>
                <a:tc>
                  <a:txBody>
                    <a:bodyPr/>
                    <a:lstStyle/>
                    <a:p>
                      <a:r>
                        <a:rPr lang="en-US" altLang="zh-CN" dirty="0"/>
                        <a:t>500ms</a:t>
                      </a:r>
                      <a:endParaRPr lang="zh-CN" altLang="en-US" dirty="0"/>
                    </a:p>
                  </a:txBody>
                  <a:tcPr/>
                </a:tc>
                <a:extLst>
                  <a:ext uri="{0D108BD9-81ED-4DB2-BD59-A6C34878D82A}">
                    <a16:rowId xmlns:a16="http://schemas.microsoft.com/office/drawing/2014/main" val="3250558460"/>
                  </a:ext>
                </a:extLst>
              </a:tr>
              <a:tr h="792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CAM</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63.0</a:t>
                      </a:r>
                      <a:endParaRPr lang="zh-CN" altLang="en-US" dirty="0"/>
                    </a:p>
                    <a:p>
                      <a:endParaRPr lang="zh-CN" altLang="en-US" dirty="0"/>
                    </a:p>
                  </a:txBody>
                  <a:tcPr/>
                </a:tc>
                <a:tc>
                  <a:txBody>
                    <a:bodyPr/>
                    <a:lstStyle/>
                    <a:p>
                      <a:r>
                        <a:rPr lang="en-US" altLang="zh-CN" dirty="0"/>
                        <a:t>5.2M</a:t>
                      </a:r>
                      <a:endParaRPr lang="zh-CN" altLang="en-US" dirty="0"/>
                    </a:p>
                  </a:txBody>
                  <a:tcPr/>
                </a:tc>
                <a:tc>
                  <a:txBody>
                    <a:bodyPr/>
                    <a:lstStyle/>
                    <a:p>
                      <a:r>
                        <a:rPr lang="en-US" altLang="zh-CN" dirty="0"/>
                        <a:t>420ms</a:t>
                      </a:r>
                      <a:endParaRPr lang="zh-CN" altLang="en-US" dirty="0"/>
                    </a:p>
                  </a:txBody>
                  <a:tcPr/>
                </a:tc>
                <a:extLst>
                  <a:ext uri="{0D108BD9-81ED-4DB2-BD59-A6C34878D82A}">
                    <a16:rowId xmlns:a16="http://schemas.microsoft.com/office/drawing/2014/main" val="375351885"/>
                  </a:ext>
                </a:extLst>
              </a:tr>
            </a:tbl>
          </a:graphicData>
        </a:graphic>
      </p:graphicFrame>
    </p:spTree>
    <p:extLst>
      <p:ext uri="{BB962C8B-B14F-4D97-AF65-F5344CB8AC3E}">
        <p14:creationId xmlns:p14="http://schemas.microsoft.com/office/powerpoint/2010/main" val="1853751914"/>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4.3.3   </a:t>
              </a:r>
              <a:r>
                <a:rPr lang="zh-CN" altLang="en-US" sz="2400" dirty="0">
                  <a:solidFill>
                    <a:schemeClr val="bg1"/>
                  </a:solidFill>
                  <a:latin typeface="微软雅黑" panose="020B0503020204020204" pitchFamily="34" charset="-122"/>
                  <a:ea typeface="微软雅黑" panose="020B0503020204020204" pitchFamily="34" charset="-122"/>
                </a:rPr>
                <a:t>通道注意力优化</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02683" y="2330892"/>
            <a:ext cx="5107022" cy="1200329"/>
          </a:xfrm>
          <a:prstGeom prst="rect">
            <a:avLst/>
          </a:prstGeom>
        </p:spPr>
        <p:txBody>
          <a:bodyPr wrap="square">
            <a:spAutoFit/>
          </a:bodyPr>
          <a:lstStyle/>
          <a:p>
            <a:pPr indent="3048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为了更进一步利用加速器的性能，实际采用二维</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1*1</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的</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卷积</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替代</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CAM</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中的</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全连接</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层，利于加速器对卷积进行加速计算</a:t>
            </a:r>
            <a:endParaRPr lang="en-US" altLang="zh-CN" sz="1800" kern="100" dirty="0">
              <a:effectLst/>
              <a:latin typeface="Calibri" panose="020F0502020204030204" pitchFamily="34" charset="0"/>
              <a:ea typeface="宋体" panose="02010600030101010101" pitchFamily="2" charset="-122"/>
              <a:cs typeface="宋体" panose="02010600030101010101" pitchFamily="2" charset="-122"/>
            </a:endParaRPr>
          </a:p>
          <a:p>
            <a:pPr indent="3048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a:t>
            </a:r>
            <a:r>
              <a:rPr lang="en-US" altLang="zh-CN"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CN" altLang="en-US" sz="1800" kern="100" dirty="0">
                <a:effectLst/>
                <a:latin typeface="Calibri" panose="020F0502020204030204" pitchFamily="34" charset="0"/>
                <a:ea typeface="Times New Roman" panose="02020603050405020304" pitchFamily="18" charset="0"/>
                <a:cs typeface="Times New Roman" panose="02020603050405020304" pitchFamily="18" charset="0"/>
              </a:rPr>
              <a:t>更充分发挥海云加速的优越性能。</a:t>
            </a:r>
            <a:endPar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5BA6E787-E8F0-AE46-B99A-8124200ED860}"/>
              </a:ext>
            </a:extLst>
          </p:cNvPr>
          <p:cNvPicPr>
            <a:picLocks noChangeAspect="1"/>
          </p:cNvPicPr>
          <p:nvPr/>
        </p:nvPicPr>
        <p:blipFill rotWithShape="1">
          <a:blip r:embed="rId3">
            <a:extLst>
              <a:ext uri="{28A0092B-C50C-407E-A947-70E740481C1C}">
                <a14:useLocalDpi xmlns:a14="http://schemas.microsoft.com/office/drawing/2010/main" val="0"/>
              </a:ext>
            </a:extLst>
          </a:blip>
          <a:srcRect l="12280" t="19264" r="57669" b="25000"/>
          <a:stretch/>
        </p:blipFill>
        <p:spPr bwMode="auto">
          <a:xfrm>
            <a:off x="6480807" y="790100"/>
            <a:ext cx="5231431" cy="54576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774157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单圆角矩形 3"/>
          <p:cNvSpPr/>
          <p:nvPr/>
        </p:nvSpPr>
        <p:spPr>
          <a:xfrm flipV="1">
            <a:off x="5910445" y="817353"/>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单圆角矩形 4"/>
          <p:cNvSpPr/>
          <p:nvPr/>
        </p:nvSpPr>
        <p:spPr>
          <a:xfrm flipH="1">
            <a:off x="390523" y="372342"/>
            <a:ext cx="5822841" cy="890022"/>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600" spc="-100" dirty="0">
                <a:latin typeface="微软雅黑" pitchFamily="34" charset="-122"/>
                <a:ea typeface="微软雅黑" pitchFamily="34" charset="-122"/>
              </a:rPr>
              <a:t>1. </a:t>
            </a:r>
            <a:r>
              <a:rPr lang="zh-CN" altLang="en-US" sz="3600" spc="-100" dirty="0">
                <a:latin typeface="微软雅黑" pitchFamily="34" charset="-122"/>
                <a:ea typeface="微软雅黑" pitchFamily="34" charset="-122"/>
              </a:rPr>
              <a:t>项目介绍</a:t>
            </a:r>
          </a:p>
        </p:txBody>
      </p:sp>
      <p:sp>
        <p:nvSpPr>
          <p:cNvPr id="6" name="TextBox 5"/>
          <p:cNvSpPr txBox="1"/>
          <p:nvPr/>
        </p:nvSpPr>
        <p:spPr>
          <a:xfrm>
            <a:off x="6621569" y="2603898"/>
            <a:ext cx="4303606" cy="1689052"/>
          </a:xfrm>
          <a:prstGeom prst="rect">
            <a:avLst/>
          </a:prstGeom>
          <a:noFill/>
        </p:spPr>
        <p:txBody>
          <a:bodyPr wrap="square">
            <a:spAutoFit/>
          </a:bodyPr>
          <a:lstStyle/>
          <a:p>
            <a:pPr marL="342900" indent="-342900">
              <a:lnSpc>
                <a:spcPct val="150000"/>
              </a:lnSpc>
              <a:buFont typeface="Wingdings" pitchFamily="2" charset="2"/>
              <a:buChar char="Ø"/>
              <a:defRPr/>
            </a:pPr>
            <a:r>
              <a:rPr lang="zh-CN" altLang="en-US" sz="2400" b="1" dirty="0">
                <a:solidFill>
                  <a:schemeClr val="tx1">
                    <a:lumMod val="85000"/>
                    <a:lumOff val="15000"/>
                  </a:schemeClr>
                </a:solidFill>
                <a:latin typeface="微软雅黑" pitchFamily="34" charset="-122"/>
                <a:ea typeface="微软雅黑" pitchFamily="34" charset="-122"/>
              </a:rPr>
              <a:t>团队介绍</a:t>
            </a:r>
            <a:endParaRPr lang="en-US" altLang="zh-CN" sz="2400" b="1" dirty="0">
              <a:solidFill>
                <a:schemeClr val="tx1">
                  <a:lumMod val="85000"/>
                  <a:lumOff val="15000"/>
                </a:schemeClr>
              </a:solidFill>
              <a:latin typeface="微软雅黑" pitchFamily="34" charset="-122"/>
              <a:ea typeface="微软雅黑" pitchFamily="34" charset="-122"/>
            </a:endParaRPr>
          </a:p>
          <a:p>
            <a:pPr marL="342900" indent="-342900">
              <a:lnSpc>
                <a:spcPct val="150000"/>
              </a:lnSpc>
              <a:buFont typeface="Wingdings" pitchFamily="2" charset="2"/>
              <a:buChar char="Ø"/>
              <a:defRPr/>
            </a:pPr>
            <a:r>
              <a:rPr lang="zh-CN" altLang="en-US" sz="2400" b="1" dirty="0">
                <a:solidFill>
                  <a:schemeClr val="tx1">
                    <a:lumMod val="85000"/>
                    <a:lumOff val="15000"/>
                  </a:schemeClr>
                </a:solidFill>
                <a:latin typeface="微软雅黑" pitchFamily="34" charset="-122"/>
                <a:ea typeface="微软雅黑" pitchFamily="34" charset="-122"/>
              </a:rPr>
              <a:t>项目心得体会</a:t>
            </a:r>
          </a:p>
          <a:p>
            <a:pPr marL="342900" indent="-342900">
              <a:lnSpc>
                <a:spcPct val="150000"/>
              </a:lnSpc>
              <a:buFont typeface="Wingdings" pitchFamily="2" charset="2"/>
              <a:buChar char="Ø"/>
              <a:defRPr/>
            </a:pPr>
            <a:endParaRPr lang="en-US" altLang="zh-CN" sz="2400" b="1" dirty="0">
              <a:solidFill>
                <a:schemeClr val="tx1">
                  <a:lumMod val="85000"/>
                  <a:lumOff val="15000"/>
                </a:schemeClr>
              </a:solidFill>
              <a:latin typeface="微软雅黑" pitchFamily="34" charset="-122"/>
              <a:ea typeface="微软雅黑" pitchFamily="34" charset="-122"/>
            </a:endParaRPr>
          </a:p>
        </p:txBody>
      </p:sp>
      <p:grpSp>
        <p:nvGrpSpPr>
          <p:cNvPr id="16" name="组合 15"/>
          <p:cNvGrpSpPr/>
          <p:nvPr/>
        </p:nvGrpSpPr>
        <p:grpSpPr>
          <a:xfrm>
            <a:off x="10320403" y="5064052"/>
            <a:ext cx="1239957" cy="971342"/>
            <a:chOff x="10318555" y="5038723"/>
            <a:chExt cx="1239957" cy="971342"/>
          </a:xfrm>
        </p:grpSpPr>
        <p:sp>
          <p:nvSpPr>
            <p:cNvPr id="8" name="椭圆 7"/>
            <p:cNvSpPr/>
            <p:nvPr/>
          </p:nvSpPr>
          <p:spPr>
            <a:xfrm>
              <a:off x="10318555" y="5038723"/>
              <a:ext cx="971342" cy="971342"/>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11333" y="5085063"/>
              <a:ext cx="1047179"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460905" y="603372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11275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childTnLst>
                              </p:cTn>
                            </p:par>
                            <p:par>
                              <p:cTn id="15" fill="hold">
                                <p:stCondLst>
                                  <p:cond delay="1100"/>
                                </p:stCondLst>
                                <p:childTnLst>
                                  <p:par>
                                    <p:cTn id="16" presetID="5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Scale>
                                          <p:cBhvr>
                                            <p:cTn id="1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6"/>
                                            </p:tgtEl>
                                            <p:attrNameLst>
                                              <p:attrName>ppt_x</p:attrName>
                                              <p:attrName>ppt_y</p:attrName>
                                            </p:attrNameLst>
                                          </p:cBhvr>
                                        </p:animMotion>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childTnLst>
                              </p:cTn>
                            </p:par>
                            <p:par>
                              <p:cTn id="15" fill="hold">
                                <p:stCondLst>
                                  <p:cond delay="1100"/>
                                </p:stCondLst>
                                <p:childTnLst>
                                  <p:par>
                                    <p:cTn id="16" presetID="5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Scale>
                                          <p:cBhvr>
                                            <p:cTn id="1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6"/>
                                            </p:tgtEl>
                                            <p:attrNameLst>
                                              <p:attrName>ppt_x</p:attrName>
                                              <p:attrName>ppt_y</p:attrName>
                                            </p:attrNameLst>
                                          </p:cBhvr>
                                        </p:animMotion>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4.4.1   </a:t>
              </a:r>
              <a:r>
                <a:rPr lang="zh-CN" altLang="en-US" sz="2400" dirty="0">
                  <a:solidFill>
                    <a:schemeClr val="bg1"/>
                  </a:solidFill>
                  <a:latin typeface="微软雅黑" panose="020B0503020204020204" pitchFamily="34" charset="-122"/>
                  <a:ea typeface="微软雅黑" panose="020B0503020204020204" pitchFamily="34" charset="-122"/>
                </a:rPr>
                <a:t>模型量化</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a:extLst>
              <a:ext uri="{FF2B5EF4-FFF2-40B4-BE49-F238E27FC236}">
                <a16:creationId xmlns:a16="http://schemas.microsoft.com/office/drawing/2014/main" id="{1917C062-C45C-76CE-B1EA-FB822631080F}"/>
              </a:ext>
            </a:extLst>
          </p:cNvPr>
          <p:cNvSpPr txBox="1">
            <a:spLocks noChangeArrowheads="1"/>
          </p:cNvSpPr>
          <p:nvPr/>
        </p:nvSpPr>
        <p:spPr bwMode="auto">
          <a:xfrm>
            <a:off x="4984465" y="245809"/>
            <a:ext cx="2223070"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量化方案选择</a:t>
            </a:r>
            <a:endParaRPr lang="en-US" altLang="zh-CN" sz="2400" dirty="0">
              <a:solidFill>
                <a:srgbClr val="FFFFFF"/>
              </a:solidFill>
              <a:latin typeface="Impact" panose="020B0806030902050204" pitchFamily="34" charset="0"/>
            </a:endParaRPr>
          </a:p>
        </p:txBody>
      </p:sp>
      <p:pic>
        <p:nvPicPr>
          <p:cNvPr id="14" name="图片 13">
            <a:extLst>
              <a:ext uri="{FF2B5EF4-FFF2-40B4-BE49-F238E27FC236}">
                <a16:creationId xmlns:a16="http://schemas.microsoft.com/office/drawing/2014/main" id="{E3B80884-B715-3307-55AE-594CA68C4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144" y="158071"/>
            <a:ext cx="4639284" cy="2827878"/>
          </a:xfrm>
          <a:prstGeom prst="rect">
            <a:avLst/>
          </a:prstGeom>
        </p:spPr>
      </p:pic>
      <p:pic>
        <p:nvPicPr>
          <p:cNvPr id="15" name="图片 14" descr="missing">
            <a:extLst>
              <a:ext uri="{FF2B5EF4-FFF2-40B4-BE49-F238E27FC236}">
                <a16:creationId xmlns:a16="http://schemas.microsoft.com/office/drawing/2014/main" id="{F1FF918D-555E-88ED-DF96-21EFC6BD15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6048" y="3297677"/>
            <a:ext cx="8402962" cy="2133620"/>
          </a:xfrm>
          <a:prstGeom prst="rect">
            <a:avLst/>
          </a:prstGeom>
          <a:noFill/>
          <a:ln>
            <a:noFill/>
          </a:ln>
        </p:spPr>
      </p:pic>
    </p:spTree>
    <p:extLst>
      <p:ext uri="{BB962C8B-B14F-4D97-AF65-F5344CB8AC3E}">
        <p14:creationId xmlns:p14="http://schemas.microsoft.com/office/powerpoint/2010/main" val="108355939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4.4.2   </a:t>
              </a:r>
              <a:r>
                <a:rPr lang="zh-CN" altLang="en-US" sz="2400" dirty="0">
                  <a:solidFill>
                    <a:schemeClr val="bg1"/>
                  </a:solidFill>
                  <a:latin typeface="微软雅黑" panose="020B0503020204020204" pitchFamily="34" charset="-122"/>
                  <a:ea typeface="微软雅黑" panose="020B0503020204020204" pitchFamily="34" charset="-122"/>
                </a:rPr>
                <a:t>模型量化方案</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a:extLst>
              <a:ext uri="{FF2B5EF4-FFF2-40B4-BE49-F238E27FC236}">
                <a16:creationId xmlns:a16="http://schemas.microsoft.com/office/drawing/2014/main" id="{1917C062-C45C-76CE-B1EA-FB822631080F}"/>
              </a:ext>
            </a:extLst>
          </p:cNvPr>
          <p:cNvSpPr txBox="1">
            <a:spLocks noChangeArrowheads="1"/>
          </p:cNvSpPr>
          <p:nvPr/>
        </p:nvSpPr>
        <p:spPr bwMode="auto">
          <a:xfrm>
            <a:off x="6443294" y="789765"/>
            <a:ext cx="2223070"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量化方案对比</a:t>
            </a:r>
            <a:endParaRPr lang="en-US" altLang="zh-CN" sz="2400" dirty="0">
              <a:solidFill>
                <a:srgbClr val="FFFFFF"/>
              </a:solidFill>
              <a:latin typeface="Impact" panose="020B0806030902050204" pitchFamily="34" charset="0"/>
            </a:endParaRPr>
          </a:p>
        </p:txBody>
      </p:sp>
      <p:sp>
        <p:nvSpPr>
          <p:cNvPr id="15" name="矩形 14">
            <a:extLst>
              <a:ext uri="{FF2B5EF4-FFF2-40B4-BE49-F238E27FC236}">
                <a16:creationId xmlns:a16="http://schemas.microsoft.com/office/drawing/2014/main" id="{5FAE5D2B-2ECE-380A-9856-B73C3DB978F0}"/>
              </a:ext>
            </a:extLst>
          </p:cNvPr>
          <p:cNvSpPr/>
          <p:nvPr/>
        </p:nvSpPr>
        <p:spPr>
          <a:xfrm>
            <a:off x="916692" y="2828835"/>
            <a:ext cx="5107022" cy="646331"/>
          </a:xfrm>
          <a:prstGeom prst="rect">
            <a:avLst/>
          </a:prstGeom>
        </p:spPr>
        <p:txBody>
          <a:bodyPr wrap="square">
            <a:spAutoFit/>
          </a:bodyPr>
          <a:lstStyle/>
          <a:p>
            <a:pPr indent="304800" algn="l"/>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经过测试，各种量化方法中，训练量化的方案是精度降低最少的方法，故应采用</a:t>
            </a:r>
            <a:r>
              <a:rPr lang="zh-CN" altLang="en-US"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训练量化</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B5860ECE-4D2E-7BF0-1D02-64E8102111AA}"/>
              </a:ext>
            </a:extLst>
          </p:cNvPr>
          <p:cNvGraphicFramePr>
            <a:graphicFrameLocks noGrp="1"/>
          </p:cNvGraphicFramePr>
          <p:nvPr>
            <p:extLst>
              <p:ext uri="{D42A27DB-BD31-4B8C-83A1-F6EECF244321}">
                <p14:modId xmlns:p14="http://schemas.microsoft.com/office/powerpoint/2010/main" val="305279796"/>
              </p:ext>
            </p:extLst>
          </p:nvPr>
        </p:nvGraphicFramePr>
        <p:xfrm>
          <a:off x="6248534" y="1958792"/>
          <a:ext cx="5107022" cy="2386415"/>
        </p:xfrm>
        <a:graphic>
          <a:graphicData uri="http://schemas.openxmlformats.org/drawingml/2006/table">
            <a:tbl>
              <a:tblPr firstRow="1" bandRow="1"/>
              <a:tblGrid>
                <a:gridCol w="2049818">
                  <a:extLst>
                    <a:ext uri="{9D8B030D-6E8A-4147-A177-3AD203B41FA5}">
                      <a16:colId xmlns:a16="http://schemas.microsoft.com/office/drawing/2014/main" val="1411357498"/>
                    </a:ext>
                  </a:extLst>
                </a:gridCol>
                <a:gridCol w="1608582">
                  <a:extLst>
                    <a:ext uri="{9D8B030D-6E8A-4147-A177-3AD203B41FA5}">
                      <a16:colId xmlns:a16="http://schemas.microsoft.com/office/drawing/2014/main" val="2301240672"/>
                    </a:ext>
                  </a:extLst>
                </a:gridCol>
                <a:gridCol w="1448622">
                  <a:extLst>
                    <a:ext uri="{9D8B030D-6E8A-4147-A177-3AD203B41FA5}">
                      <a16:colId xmlns:a16="http://schemas.microsoft.com/office/drawing/2014/main" val="2138718496"/>
                    </a:ext>
                  </a:extLst>
                </a:gridCol>
              </a:tblGrid>
              <a:tr h="463132">
                <a:tc>
                  <a:txBody>
                    <a:bodyPr/>
                    <a:lstStyle/>
                    <a:p>
                      <a:pPr algn="l"/>
                      <a:r>
                        <a:rPr lang="en-US" sz="1200" b="1" kern="120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Resuls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1B6FD"/>
                    </a:solidFill>
                  </a:tcPr>
                </a:tc>
                <a:tc>
                  <a:txBody>
                    <a:bodyPr/>
                    <a:lstStyle/>
                    <a:p>
                      <a:pPr algn="l"/>
                      <a:r>
                        <a:rPr lang="en-US" sz="1200" b="1" kern="120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Map</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1B6FD"/>
                    </a:solidFill>
                  </a:tcPr>
                </a:tc>
                <a:tc>
                  <a:txBody>
                    <a:bodyPr/>
                    <a:lstStyle/>
                    <a:p>
                      <a:pPr algn="l"/>
                      <a:r>
                        <a:rPr lang="en-US" sz="1200" b="1" kern="120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Size</a:t>
                      </a:r>
                      <a:r>
                        <a:rPr lang="zh-CN" sz="1200" b="1" kern="1200">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200" b="1" kern="120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arm</a:t>
                      </a:r>
                      <a:r>
                        <a:rPr lang="zh-CN" sz="1200" b="1" kern="1200">
                          <a:solidFill>
                            <a:srgbClr val="FFFFFF"/>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1B6FD"/>
                    </a:solidFill>
                  </a:tcPr>
                </a:tc>
                <a:extLst>
                  <a:ext uri="{0D108BD9-81ED-4DB2-BD59-A6C34878D82A}">
                    <a16:rowId xmlns:a16="http://schemas.microsoft.com/office/drawing/2014/main" val="3249585683"/>
                  </a:ext>
                </a:extLst>
              </a:tr>
              <a:tr h="472780">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Baseline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6.6M</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extLst>
                  <a:ext uri="{0D108BD9-81ED-4DB2-BD59-A6C34878D82A}">
                    <a16:rowId xmlns:a16="http://schemas.microsoft.com/office/drawing/2014/main" val="1911169854"/>
                  </a:ext>
                </a:extLst>
              </a:tr>
              <a:tr h="463132">
                <a:tc>
                  <a:txBody>
                    <a:bodyPr/>
                    <a:lstStyle/>
                    <a:p>
                      <a:pPr algn="l"/>
                      <a:r>
                        <a:rPr lang="zh-CN" sz="12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动态离线量化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tc>
                  <a:txBody>
                    <a:bodyPr/>
                    <a:lstStyle/>
                    <a:p>
                      <a:pPr algn="l"/>
                      <a:r>
                        <a:rPr lang="en-US" sz="12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2.7M</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extLst>
                  <a:ext uri="{0D108BD9-81ED-4DB2-BD59-A6C34878D82A}">
                    <a16:rowId xmlns:a16="http://schemas.microsoft.com/office/drawing/2014/main" val="2487497898"/>
                  </a:ext>
                </a:extLst>
              </a:tr>
              <a:tr h="524239">
                <a:tc>
                  <a:txBody>
                    <a:bodyPr/>
                    <a:lstStyle/>
                    <a:p>
                      <a:pPr algn="l"/>
                      <a:r>
                        <a:rPr lang="zh-CN" sz="1200"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静态离线量化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61.8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tc>
                  <a:txBody>
                    <a:bodyPr/>
                    <a:lstStyle/>
                    <a:p>
                      <a:pPr algn="l"/>
                      <a:r>
                        <a:rPr lang="en-US" sz="1200" kern="12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2.8M</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E5FE"/>
                    </a:solidFill>
                  </a:tcPr>
                </a:tc>
                <a:extLst>
                  <a:ext uri="{0D108BD9-81ED-4DB2-BD59-A6C34878D82A}">
                    <a16:rowId xmlns:a16="http://schemas.microsoft.com/office/drawing/2014/main" val="2663685084"/>
                  </a:ext>
                </a:extLst>
              </a:tr>
              <a:tr h="463132">
                <a:tc>
                  <a:txBody>
                    <a:bodyPr/>
                    <a:lstStyle/>
                    <a:p>
                      <a:pPr algn="l"/>
                      <a:r>
                        <a:rPr lang="zh-CN" sz="1200" kern="12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训练量化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tc>
                  <a:txBody>
                    <a:bodyPr/>
                    <a:lstStyle/>
                    <a:p>
                      <a:pPr algn="l"/>
                      <a:r>
                        <a:rPr lang="en-US" sz="1200" kern="120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62.8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tc>
                  <a:txBody>
                    <a:bodyPr/>
                    <a:lstStyle/>
                    <a:p>
                      <a:pPr algn="l"/>
                      <a:r>
                        <a:rPr lang="en-US" sz="1200" kern="12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2.8M</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3FF"/>
                    </a:solidFill>
                  </a:tcPr>
                </a:tc>
                <a:extLst>
                  <a:ext uri="{0D108BD9-81ED-4DB2-BD59-A6C34878D82A}">
                    <a16:rowId xmlns:a16="http://schemas.microsoft.com/office/drawing/2014/main" val="2382951179"/>
                  </a:ext>
                </a:extLst>
              </a:tr>
            </a:tbl>
          </a:graphicData>
        </a:graphic>
      </p:graphicFrame>
    </p:spTree>
    <p:extLst>
      <p:ext uri="{BB962C8B-B14F-4D97-AF65-F5344CB8AC3E}">
        <p14:creationId xmlns:p14="http://schemas.microsoft.com/office/powerpoint/2010/main" val="97247108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4.4.3   </a:t>
              </a:r>
              <a:r>
                <a:rPr lang="zh-CN" altLang="en-US" sz="2400" dirty="0">
                  <a:solidFill>
                    <a:schemeClr val="bg1"/>
                  </a:solidFill>
                  <a:latin typeface="微软雅黑" panose="020B0503020204020204" pitchFamily="34" charset="-122"/>
                  <a:ea typeface="微软雅黑" panose="020B0503020204020204" pitchFamily="34" charset="-122"/>
                </a:rPr>
                <a:t>训练量化</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479762" y="2551837"/>
            <a:ext cx="6029661" cy="2031325"/>
          </a:xfrm>
          <a:prstGeom prst="rect">
            <a:avLst/>
          </a:prstGeom>
        </p:spPr>
        <p:txBody>
          <a:bodyPr wrap="square">
            <a:spAutoFit/>
          </a:bodyPr>
          <a:lstStyle/>
          <a:p>
            <a:r>
              <a:rPr lang="zh-CN" altLang="en-US" dirty="0"/>
              <a:t>        量化训练要解决的问题是将</a:t>
            </a:r>
            <a:r>
              <a:rPr lang="en-US" altLang="zh-CN" dirty="0"/>
              <a:t>FP32</a:t>
            </a:r>
            <a:r>
              <a:rPr lang="zh-CN" altLang="en-US" dirty="0"/>
              <a:t>浮点数量化成</a:t>
            </a:r>
            <a:r>
              <a:rPr lang="en-US" altLang="zh-CN" dirty="0">
                <a:solidFill>
                  <a:srgbClr val="FF0000"/>
                </a:solidFill>
              </a:rPr>
              <a:t>INT8</a:t>
            </a:r>
            <a:r>
              <a:rPr lang="zh-CN" altLang="en-US" dirty="0"/>
              <a:t>整数进行存储和计算，通过在训练中建模量化对模型的影响，降低量化误差。</a:t>
            </a:r>
            <a:endParaRPr lang="en-US" altLang="zh-CN" dirty="0"/>
          </a:p>
          <a:p>
            <a:r>
              <a:rPr lang="en-US" altLang="zh-CN" dirty="0"/>
              <a:t>        </a:t>
            </a:r>
            <a:r>
              <a:rPr lang="en-US" altLang="zh-CN" dirty="0" err="1"/>
              <a:t>PaddleSlim</a:t>
            </a:r>
            <a:r>
              <a:rPr lang="zh-CN" altLang="en-US" dirty="0"/>
              <a:t>使用的是模拟量化训练方案，一般模拟量化需要先对网络计算图进行一定的处理，先在需要量化的算子前插入</a:t>
            </a:r>
            <a:r>
              <a:rPr lang="zh-CN" altLang="en-US" dirty="0">
                <a:solidFill>
                  <a:srgbClr val="FF0000"/>
                </a:solidFill>
              </a:rPr>
              <a:t>量化</a:t>
            </a:r>
            <a:r>
              <a:rPr lang="en-US" altLang="zh-CN" dirty="0">
                <a:solidFill>
                  <a:srgbClr val="FF0000"/>
                </a:solidFill>
              </a:rPr>
              <a:t>-</a:t>
            </a:r>
            <a:r>
              <a:rPr lang="zh-CN" altLang="en-US" dirty="0">
                <a:solidFill>
                  <a:srgbClr val="FF0000"/>
                </a:solidFill>
              </a:rPr>
              <a:t>反量化节点</a:t>
            </a:r>
            <a:r>
              <a:rPr lang="zh-CN" altLang="en-US" dirty="0"/>
              <a:t>，再经过</a:t>
            </a:r>
            <a:r>
              <a:rPr lang="en-US" altLang="zh-CN" dirty="0"/>
              <a:t>finetune</a:t>
            </a:r>
            <a:r>
              <a:rPr lang="zh-CN" altLang="en-US" dirty="0"/>
              <a:t>训练减少量化运算带来的误差，降低量化模型的精度损失。</a:t>
            </a:r>
          </a:p>
        </p:txBody>
      </p:sp>
      <p:pic>
        <p:nvPicPr>
          <p:cNvPr id="5" name="图片 4">
            <a:extLst>
              <a:ext uri="{FF2B5EF4-FFF2-40B4-BE49-F238E27FC236}">
                <a16:creationId xmlns:a16="http://schemas.microsoft.com/office/drawing/2014/main" id="{FD64737F-3C0A-D0C3-4A6E-B68165F95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096" y="393665"/>
            <a:ext cx="2809875" cy="5915025"/>
          </a:xfrm>
          <a:prstGeom prst="rect">
            <a:avLst/>
          </a:prstGeom>
        </p:spPr>
      </p:pic>
      <p:sp>
        <p:nvSpPr>
          <p:cNvPr id="18" name="TextBox 33">
            <a:extLst>
              <a:ext uri="{FF2B5EF4-FFF2-40B4-BE49-F238E27FC236}">
                <a16:creationId xmlns:a16="http://schemas.microsoft.com/office/drawing/2014/main" id="{1917C062-C45C-76CE-B1EA-FB822631080F}"/>
              </a:ext>
            </a:extLst>
          </p:cNvPr>
          <p:cNvSpPr txBox="1">
            <a:spLocks noChangeArrowheads="1"/>
          </p:cNvSpPr>
          <p:nvPr/>
        </p:nvSpPr>
        <p:spPr bwMode="auto">
          <a:xfrm>
            <a:off x="5751862" y="592416"/>
            <a:ext cx="21761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量化训练流程</a:t>
            </a:r>
            <a:endParaRPr lang="en-US" altLang="zh-CN" sz="2400" dirty="0">
              <a:solidFill>
                <a:srgbClr val="FFFFFF"/>
              </a:solidFill>
              <a:latin typeface="Impact" panose="020B0806030902050204" pitchFamily="34" charset="0"/>
            </a:endParaRPr>
          </a:p>
        </p:txBody>
      </p:sp>
    </p:spTree>
    <p:extLst>
      <p:ext uri="{BB962C8B-B14F-4D97-AF65-F5344CB8AC3E}">
        <p14:creationId xmlns:p14="http://schemas.microsoft.com/office/powerpoint/2010/main" val="407196412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4.5.1   </a:t>
              </a:r>
              <a:r>
                <a:rPr lang="zh-CN" altLang="en-US" sz="2400" dirty="0">
                  <a:solidFill>
                    <a:schemeClr val="bg1"/>
                  </a:solidFill>
                  <a:latin typeface="微软雅黑" panose="020B0503020204020204" pitchFamily="34" charset="-122"/>
                  <a:ea typeface="微软雅黑" panose="020B0503020204020204" pitchFamily="34" charset="-122"/>
                </a:rPr>
                <a:t>数据重排</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079041" y="1247694"/>
            <a:ext cx="6668549" cy="923330"/>
          </a:xfrm>
          <a:prstGeom prst="rect">
            <a:avLst/>
          </a:prstGeom>
        </p:spPr>
        <p:txBody>
          <a:bodyPr wrap="square">
            <a:spAutoFit/>
          </a:bodyPr>
          <a:lstStyle/>
          <a:p>
            <a:pPr indent="304800"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海云自研的加速器，</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用到了一种</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排列方式，可以有效加速卷积的运算，在数据输入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FPGA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之后，需要进行数据重排，将</a:t>
            </a:r>
            <a:r>
              <a:rPr lang="en-US"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NCHW</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的排列转换为</a:t>
            </a:r>
            <a:r>
              <a:rPr lang="en-US"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nc16hw16</a:t>
            </a:r>
            <a:r>
              <a:rPr lang="zh-CN" altLang="en-US"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格式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，再送入加速器进行卷积运算。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9BD68A5-3FA8-53C9-E675-83AB9874E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041" y="2568106"/>
            <a:ext cx="7160176" cy="3683743"/>
          </a:xfrm>
          <a:prstGeom prst="rect">
            <a:avLst/>
          </a:prstGeom>
        </p:spPr>
      </p:pic>
    </p:spTree>
    <p:extLst>
      <p:ext uri="{BB962C8B-B14F-4D97-AF65-F5344CB8AC3E}">
        <p14:creationId xmlns:p14="http://schemas.microsoft.com/office/powerpoint/2010/main" val="388939903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4.5.2   </a:t>
              </a:r>
              <a:r>
                <a:rPr lang="zh-CN" altLang="en-US" sz="2400" dirty="0">
                  <a:solidFill>
                    <a:schemeClr val="bg1"/>
                  </a:solidFill>
                  <a:latin typeface="微软雅黑" panose="020B0503020204020204" pitchFamily="34" charset="-122"/>
                  <a:ea typeface="微软雅黑" panose="020B0503020204020204" pitchFamily="34" charset="-122"/>
                </a:rPr>
                <a:t>数据重排实现</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523451" y="1687925"/>
            <a:ext cx="6668549" cy="1754326"/>
          </a:xfrm>
          <a:prstGeom prst="rect">
            <a:avLst/>
          </a:prstGeom>
        </p:spPr>
        <p:txBody>
          <a:bodyPr wrap="square">
            <a:spAutoFit/>
          </a:bodyPr>
          <a:lstStyle/>
          <a:p>
            <a:pPr indent="304800" algn="l"/>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在输入重排的代码中，每一次外重循环处理（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INPUT_EXTEND_SCALE</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个数据，每重循环中，定义了一个指针数组*</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dout_array</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[INPUT_EXTEND_SCALE]</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，每个指针指向地址中间隔（</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）的位置，更新*</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dout_array</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指向。内重循环依次循环（</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H+2P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W+2P</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次，读出*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din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指向的各通道数据，然后重新排列好，传给输出指针用于输出。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65C411C9-81B0-A2B9-EE4B-4D1AF5A2F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335" y="1523046"/>
            <a:ext cx="5274310" cy="1983105"/>
          </a:xfrm>
          <a:prstGeom prst="rect">
            <a:avLst/>
          </a:prstGeom>
          <a:noFill/>
          <a:ln>
            <a:noFill/>
          </a:ln>
        </p:spPr>
      </p:pic>
      <p:pic>
        <p:nvPicPr>
          <p:cNvPr id="16" name="图片 15">
            <a:extLst>
              <a:ext uri="{FF2B5EF4-FFF2-40B4-BE49-F238E27FC236}">
                <a16:creationId xmlns:a16="http://schemas.microsoft.com/office/drawing/2014/main" id="{0B1B614F-FFC9-9B6E-5F03-AC253663BE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031" y="3679379"/>
            <a:ext cx="5274310" cy="1833880"/>
          </a:xfrm>
          <a:prstGeom prst="rect">
            <a:avLst/>
          </a:prstGeom>
          <a:noFill/>
          <a:ln>
            <a:noFill/>
          </a:ln>
        </p:spPr>
      </p:pic>
      <p:sp>
        <p:nvSpPr>
          <p:cNvPr id="17" name="矩形 16">
            <a:extLst>
              <a:ext uri="{FF2B5EF4-FFF2-40B4-BE49-F238E27FC236}">
                <a16:creationId xmlns:a16="http://schemas.microsoft.com/office/drawing/2014/main" id="{5A3CFD9B-FAA0-A253-D563-FA3D4611476C}"/>
              </a:ext>
            </a:extLst>
          </p:cNvPr>
          <p:cNvSpPr/>
          <p:nvPr/>
        </p:nvSpPr>
        <p:spPr>
          <a:xfrm>
            <a:off x="5445630" y="3946776"/>
            <a:ext cx="6668549" cy="1754326"/>
          </a:xfrm>
          <a:prstGeom prst="rect">
            <a:avLst/>
          </a:prstGeom>
        </p:spPr>
        <p:txBody>
          <a:bodyPr wrap="square">
            <a:spAutoFit/>
          </a:bodyPr>
          <a:lstStyle/>
          <a:p>
            <a:pPr indent="304800" algn="l"/>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类似的，作为输入重排的逆向操作，在输入重排的代码中，定义了一个指针数组</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dout_array</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[INPUT_EXTEND_SCALE]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，在不考虑补零操作下，每个指针指向间隔</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的地址位置，初始化</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dout_array</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指向。用其依次循环</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H*W* INPUT_EXTEND_SCALE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次，用其依次</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一个个</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循环读出</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*din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指向的各通道数据，然后</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放回正确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位置。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3433385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4.5.3   NEON</a:t>
              </a:r>
              <a:r>
                <a:rPr lang="zh-CN" altLang="en-US" sz="2400" dirty="0">
                  <a:solidFill>
                    <a:schemeClr val="bg1"/>
                  </a:solidFill>
                  <a:latin typeface="微软雅黑" panose="020B0503020204020204" pitchFamily="34" charset="-122"/>
                  <a:ea typeface="微软雅黑" panose="020B0503020204020204" pitchFamily="34" charset="-122"/>
                </a:rPr>
                <a:t>加速</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5A3CFD9B-FAA0-A253-D563-FA3D4611476C}"/>
              </a:ext>
            </a:extLst>
          </p:cNvPr>
          <p:cNvSpPr/>
          <p:nvPr/>
        </p:nvSpPr>
        <p:spPr>
          <a:xfrm>
            <a:off x="259290" y="1720840"/>
            <a:ext cx="4213843" cy="3416320"/>
          </a:xfrm>
          <a:prstGeom prst="rect">
            <a:avLst/>
          </a:prstGeom>
        </p:spPr>
        <p:txBody>
          <a:bodyPr wrap="square">
            <a:spAutoFit/>
          </a:bodyPr>
          <a:lstStyle/>
          <a:p>
            <a:pPr indent="3048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NEON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技术是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ARM Cortex™-A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系列处理器的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128</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SIMD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（单指令，多数据）架构扩展，旨在为消费性多媒体应用程序提供灵活、强大的加速功能，从而显著改善用户体验。它具有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32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个寄存器，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64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位宽（双倍视图为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个寄存器，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128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位宽。）目前主流的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iPhone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手机和大部分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android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手机都支持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ARM NEON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加速，因此在编写移动端算法时，可利用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NEON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技术进行算法加速，以长度为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的寄存器大小为例，相应的提速倍数约是原始的</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倍</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050" name="Picture 2">
            <a:extLst>
              <a:ext uri="{FF2B5EF4-FFF2-40B4-BE49-F238E27FC236}">
                <a16:creationId xmlns:a16="http://schemas.microsoft.com/office/drawing/2014/main" id="{073D5179-47BF-3D7E-34D0-768C790D7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100" y="1346210"/>
            <a:ext cx="6858000" cy="37909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33">
            <a:extLst>
              <a:ext uri="{FF2B5EF4-FFF2-40B4-BE49-F238E27FC236}">
                <a16:creationId xmlns:a16="http://schemas.microsoft.com/office/drawing/2014/main" id="{DEB3A30F-4A9C-5DB6-B58F-C8AEDE00508D}"/>
              </a:ext>
            </a:extLst>
          </p:cNvPr>
          <p:cNvSpPr txBox="1">
            <a:spLocks noChangeArrowheads="1"/>
          </p:cNvSpPr>
          <p:nvPr/>
        </p:nvSpPr>
        <p:spPr bwMode="auto">
          <a:xfrm>
            <a:off x="6244918" y="590669"/>
            <a:ext cx="21761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SIMD</a:t>
            </a:r>
            <a:r>
              <a:rPr lang="zh-CN" altLang="en-US" sz="2400" dirty="0">
                <a:solidFill>
                  <a:srgbClr val="FFFFFF"/>
                </a:solidFill>
                <a:latin typeface="Impact" panose="020B0806030902050204" pitchFamily="34" charset="0"/>
              </a:rPr>
              <a:t>寄存器</a:t>
            </a:r>
            <a:endParaRPr lang="en-US" altLang="zh-CN" sz="2400" dirty="0">
              <a:solidFill>
                <a:srgbClr val="FFFFFF"/>
              </a:solidFill>
              <a:latin typeface="Impact" panose="020B0806030902050204" pitchFamily="34" charset="0"/>
            </a:endParaRPr>
          </a:p>
        </p:txBody>
      </p:sp>
    </p:spTree>
    <p:extLst>
      <p:ext uri="{BB962C8B-B14F-4D97-AF65-F5344CB8AC3E}">
        <p14:creationId xmlns:p14="http://schemas.microsoft.com/office/powerpoint/2010/main" val="319276629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944AE398-F24C-7083-67CE-442E40BFD2E9}"/>
              </a:ext>
            </a:extLst>
          </p:cNvPr>
          <p:cNvSpPr/>
          <p:nvPr/>
        </p:nvSpPr>
        <p:spPr>
          <a:xfrm>
            <a:off x="5815280" y="1020932"/>
            <a:ext cx="6034820" cy="4317719"/>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37635" y="559267"/>
              <a:ext cx="3332581"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4.5.4   NEON</a:t>
              </a:r>
              <a:r>
                <a:rPr lang="zh-CN" altLang="en-US" sz="2400" dirty="0">
                  <a:solidFill>
                    <a:schemeClr val="bg1"/>
                  </a:solidFill>
                  <a:latin typeface="微软雅黑" panose="020B0503020204020204" pitchFamily="34" charset="-122"/>
                  <a:ea typeface="微软雅黑" panose="020B0503020204020204" pitchFamily="34" charset="-122"/>
                </a:rPr>
                <a:t>加速重排实现</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0FF77804-B532-6508-FB79-4CE3478C16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725" y="1431465"/>
            <a:ext cx="5274310" cy="4987290"/>
          </a:xfrm>
          <a:prstGeom prst="rect">
            <a:avLst/>
          </a:prstGeom>
          <a:noFill/>
          <a:ln>
            <a:noFill/>
          </a:ln>
        </p:spPr>
      </p:pic>
      <p:sp>
        <p:nvSpPr>
          <p:cNvPr id="16" name="矩形 15">
            <a:extLst>
              <a:ext uri="{FF2B5EF4-FFF2-40B4-BE49-F238E27FC236}">
                <a16:creationId xmlns:a16="http://schemas.microsoft.com/office/drawing/2014/main" id="{68EB1BC3-22AA-2E16-4B29-69AD3AF86563}"/>
              </a:ext>
            </a:extLst>
          </p:cNvPr>
          <p:cNvSpPr/>
          <p:nvPr/>
        </p:nvSpPr>
        <p:spPr>
          <a:xfrm>
            <a:off x="5815280" y="1302582"/>
            <a:ext cx="5913995" cy="3693319"/>
          </a:xfrm>
          <a:prstGeom prst="rect">
            <a:avLst/>
          </a:prstGeom>
        </p:spPr>
        <p:txBody>
          <a:bodyPr wrap="square">
            <a:spAutoFit/>
          </a:bodyPr>
          <a:lstStyle/>
          <a:p>
            <a:pPr indent="304800" algn="l"/>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neon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汇编优化的优化思路是，定义一个</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int8x16_t</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buff</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，将</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dout_array</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dout_array</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[15]</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指向的数组依次传入</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buff</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个车道，然后将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个车道的所有元素装入内存作为输出。一次内重循环可以加载</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16</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个数据，大大加快了速度。经过实验，使用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neon</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汇编改写输入重排可以提升</a:t>
            </a:r>
            <a:r>
              <a:rPr lang="en-US"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3ms</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的推理时间。</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04800" algn="l"/>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04800"/>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同理，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输出重排的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的优化思路是，定义一个</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int8x16_t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buff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，读取</a:t>
            </a:r>
            <a:r>
              <a:rPr lang="en-US" altLang="zh-CN" sz="18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16</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din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的数数据，依次将</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个车道的数据分别传入</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dout_array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对应的位置，</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dout_array</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[0]-</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dout_array</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的指向自加</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。经过实验，使用</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neon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汇编改写输出重排可以提升</a:t>
            </a:r>
            <a:r>
              <a:rPr lang="en-US" altLang="zh-CN" sz="18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3ms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的推理时间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0154135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卷形: 水平 1">
            <a:extLst>
              <a:ext uri="{FF2B5EF4-FFF2-40B4-BE49-F238E27FC236}">
                <a16:creationId xmlns:a16="http://schemas.microsoft.com/office/drawing/2014/main" id="{A68D5C5D-F7DE-827B-4BEC-193471553020}"/>
              </a:ext>
            </a:extLst>
          </p:cNvPr>
          <p:cNvSpPr/>
          <p:nvPr/>
        </p:nvSpPr>
        <p:spPr>
          <a:xfrm>
            <a:off x="1733543" y="1184764"/>
            <a:ext cx="8365787" cy="2213796"/>
          </a:xfrm>
          <a:prstGeom prst="horizont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575175"/>
              <a:ext cx="3211682"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4.5.5   NEON</a:t>
              </a:r>
              <a:r>
                <a:rPr lang="zh-CN" altLang="en-US" sz="2400" dirty="0">
                  <a:solidFill>
                    <a:schemeClr val="bg1"/>
                  </a:solidFill>
                  <a:latin typeface="微软雅黑" panose="020B0503020204020204" pitchFamily="34" charset="-122"/>
                  <a:ea typeface="微软雅黑" panose="020B0503020204020204" pitchFamily="34" charset="-122"/>
                </a:rPr>
                <a:t>加速拷贝实现</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68EB1BC3-22AA-2E16-4B29-69AD3AF86563}"/>
              </a:ext>
            </a:extLst>
          </p:cNvPr>
          <p:cNvSpPr/>
          <p:nvPr/>
        </p:nvSpPr>
        <p:spPr>
          <a:xfrm>
            <a:off x="2317203" y="1586372"/>
            <a:ext cx="7198469" cy="1754326"/>
          </a:xfrm>
          <a:prstGeom prst="rect">
            <a:avLst/>
          </a:prstGeom>
        </p:spPr>
        <p:txBody>
          <a:bodyPr wrap="square">
            <a:spAutoFit/>
          </a:bodyPr>
          <a:lstStyle/>
          <a:p>
            <a:pPr indent="3048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sdk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Interfpga.cc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中函数</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IntelFpgaConvDepthwise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中，有两次数据拷贝，大小为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c*h*w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，使用的是循环展开拷贝的方法，这里可以使用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neon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进行优化。优化的思路是先预取</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256</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位数据到</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cache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中，然后利用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d0-d7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寄存器，一次性搬运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个数据，经测试，这个优化可以节省约</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3ms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的时间。</a:t>
            </a:r>
            <a:endPar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indent="3048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125986A0-6F01-3AC8-7BDF-E9741399F389}"/>
              </a:ext>
            </a:extLst>
          </p:cNvPr>
          <p:cNvPicPr>
            <a:picLocks noChangeAspect="1"/>
          </p:cNvPicPr>
          <p:nvPr/>
        </p:nvPicPr>
        <p:blipFill rotWithShape="1">
          <a:blip r:embed="rId3">
            <a:extLst>
              <a:ext uri="{28A0092B-C50C-407E-A947-70E740481C1C}">
                <a14:useLocalDpi xmlns:a14="http://schemas.microsoft.com/office/drawing/2010/main" val="0"/>
              </a:ext>
            </a:extLst>
          </a:blip>
          <a:srcRect l="3726" t="22860" r="39898" b="52829"/>
          <a:stretch/>
        </p:blipFill>
        <p:spPr bwMode="auto">
          <a:xfrm>
            <a:off x="1023177" y="3546485"/>
            <a:ext cx="10527138" cy="25536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8814759"/>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圆角 61">
            <a:extLst>
              <a:ext uri="{FF2B5EF4-FFF2-40B4-BE49-F238E27FC236}">
                <a16:creationId xmlns:a16="http://schemas.microsoft.com/office/drawing/2014/main" id="{E8E93188-6C5B-A827-F05E-6FBB5D1AD1A6}"/>
              </a:ext>
            </a:extLst>
          </p:cNvPr>
          <p:cNvSpPr/>
          <p:nvPr/>
        </p:nvSpPr>
        <p:spPr>
          <a:xfrm>
            <a:off x="1183984" y="1149628"/>
            <a:ext cx="10050483" cy="2548921"/>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06" y="543361"/>
            <a:ext cx="4465202" cy="527011"/>
            <a:chOff x="-169" y="543361"/>
            <a:chExt cx="3659229" cy="527011"/>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169" y="608707"/>
              <a:ext cx="3659229"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4.5.5   </a:t>
              </a:r>
              <a:r>
                <a:rPr lang="zh-CN" altLang="en-US" sz="2400" dirty="0">
                  <a:solidFill>
                    <a:schemeClr val="bg1"/>
                  </a:solidFill>
                  <a:latin typeface="微软雅黑" panose="020B0503020204020204" pitchFamily="34" charset="-122"/>
                  <a:ea typeface="微软雅黑" panose="020B0503020204020204" pitchFamily="34" charset="-122"/>
                </a:rPr>
                <a:t>避免多余数据拷贝</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68EB1BC3-22AA-2E16-4B29-69AD3AF86563}"/>
              </a:ext>
            </a:extLst>
          </p:cNvPr>
          <p:cNvSpPr/>
          <p:nvPr/>
        </p:nvSpPr>
        <p:spPr>
          <a:xfrm>
            <a:off x="1951247" y="1146108"/>
            <a:ext cx="8552318" cy="2585323"/>
          </a:xfrm>
          <a:prstGeom prst="rect">
            <a:avLst/>
          </a:prstGeom>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之前谈到</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倍通道剪枝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可以避免输入重排的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操作，因为输入的通道数天然是</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16 </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的倍数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sdk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Interfpga.cc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中函数</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IntelFpgaConvDepthwise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中声明了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din_reorderd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，用于保存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之后的数据，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这个指针在输出重排时还要用到，因为输出的数据大小要和补边后的数据大小保持一致</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。但是使用了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倍通道剪枝以后，实质上，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din_reorderd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指向的数据是相同的，因为并</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未进行</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pad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操作，所以，可以</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跳过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向</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din_reorderd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的数据拷贝，直接令</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dout_reorder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指向</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即可完成随后的输出重排。经过测试，省略掉不必要的拷贝操作，推理时可以节约</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150ms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以上。</a:t>
            </a:r>
            <a:endPar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indent="3048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TextBox 33">
            <a:extLst>
              <a:ext uri="{FF2B5EF4-FFF2-40B4-BE49-F238E27FC236}">
                <a16:creationId xmlns:a16="http://schemas.microsoft.com/office/drawing/2014/main" id="{D33F4450-F6B3-FD40-BAFB-A9C2CB53C25F}"/>
              </a:ext>
            </a:extLst>
          </p:cNvPr>
          <p:cNvSpPr txBox="1">
            <a:spLocks noChangeArrowheads="1"/>
          </p:cNvSpPr>
          <p:nvPr/>
        </p:nvSpPr>
        <p:spPr bwMode="auto">
          <a:xfrm>
            <a:off x="95893" y="4214520"/>
            <a:ext cx="21761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需要</a:t>
            </a:r>
            <a:r>
              <a:rPr lang="en-US" altLang="zh-CN" sz="2400" dirty="0">
                <a:solidFill>
                  <a:srgbClr val="FFFFFF"/>
                </a:solidFill>
                <a:latin typeface="Impact" panose="020B0806030902050204" pitchFamily="34" charset="0"/>
              </a:rPr>
              <a:t>padding</a:t>
            </a:r>
          </a:p>
        </p:txBody>
      </p:sp>
      <p:sp>
        <p:nvSpPr>
          <p:cNvPr id="18" name="TextBox 33">
            <a:extLst>
              <a:ext uri="{FF2B5EF4-FFF2-40B4-BE49-F238E27FC236}">
                <a16:creationId xmlns:a16="http://schemas.microsoft.com/office/drawing/2014/main" id="{6C4F2565-07BE-661D-A484-61E1E0E8BC70}"/>
              </a:ext>
            </a:extLst>
          </p:cNvPr>
          <p:cNvSpPr txBox="1">
            <a:spLocks noChangeArrowheads="1"/>
          </p:cNvSpPr>
          <p:nvPr/>
        </p:nvSpPr>
        <p:spPr bwMode="auto">
          <a:xfrm>
            <a:off x="95893" y="5405429"/>
            <a:ext cx="21761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无需</a:t>
            </a:r>
            <a:r>
              <a:rPr lang="en-US" altLang="zh-CN" sz="2400" dirty="0">
                <a:solidFill>
                  <a:srgbClr val="FFFFFF"/>
                </a:solidFill>
                <a:latin typeface="Impact" panose="020B0806030902050204" pitchFamily="34" charset="0"/>
              </a:rPr>
              <a:t>padding</a:t>
            </a:r>
          </a:p>
        </p:txBody>
      </p:sp>
      <p:sp>
        <p:nvSpPr>
          <p:cNvPr id="2" name="矩形 1">
            <a:extLst>
              <a:ext uri="{FF2B5EF4-FFF2-40B4-BE49-F238E27FC236}">
                <a16:creationId xmlns:a16="http://schemas.microsoft.com/office/drawing/2014/main" id="{AE2D5E04-5891-AE45-6327-BFD1C45C91EB}"/>
              </a:ext>
            </a:extLst>
          </p:cNvPr>
          <p:cNvSpPr/>
          <p:nvPr/>
        </p:nvSpPr>
        <p:spPr>
          <a:xfrm>
            <a:off x="2564861" y="4263158"/>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*din</a:t>
            </a:r>
            <a:endParaRPr lang="zh-CN" altLang="en-US" b="1" dirty="0">
              <a:solidFill>
                <a:schemeClr val="tx1"/>
              </a:solidFill>
            </a:endParaRPr>
          </a:p>
        </p:txBody>
      </p:sp>
      <p:sp>
        <p:nvSpPr>
          <p:cNvPr id="19" name="矩形 18">
            <a:extLst>
              <a:ext uri="{FF2B5EF4-FFF2-40B4-BE49-F238E27FC236}">
                <a16:creationId xmlns:a16="http://schemas.microsoft.com/office/drawing/2014/main" id="{AC96A6B6-016B-71CD-E30C-C8C9CE7927A8}"/>
              </a:ext>
            </a:extLst>
          </p:cNvPr>
          <p:cNvSpPr/>
          <p:nvPr/>
        </p:nvSpPr>
        <p:spPr>
          <a:xfrm>
            <a:off x="4314762" y="4273870"/>
            <a:ext cx="1686128"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r>
              <a:rPr lang="en-US" altLang="zh-CN" b="1" dirty="0" err="1">
                <a:solidFill>
                  <a:schemeClr val="tx1"/>
                </a:solidFill>
              </a:rPr>
              <a:t>din_reordered</a:t>
            </a:r>
            <a:endParaRPr lang="zh-CN" altLang="en-US" b="1" dirty="0">
              <a:solidFill>
                <a:schemeClr val="tx1"/>
              </a:solidFill>
            </a:endParaRPr>
          </a:p>
        </p:txBody>
      </p:sp>
      <p:sp>
        <p:nvSpPr>
          <p:cNvPr id="20" name="矩形 19">
            <a:extLst>
              <a:ext uri="{FF2B5EF4-FFF2-40B4-BE49-F238E27FC236}">
                <a16:creationId xmlns:a16="http://schemas.microsoft.com/office/drawing/2014/main" id="{64BCFC6F-1CF0-930E-05FD-3200FF934BF7}"/>
              </a:ext>
            </a:extLst>
          </p:cNvPr>
          <p:cNvSpPr/>
          <p:nvPr/>
        </p:nvSpPr>
        <p:spPr>
          <a:xfrm>
            <a:off x="6665151" y="4291634"/>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当前层</a:t>
            </a:r>
          </a:p>
        </p:txBody>
      </p:sp>
      <p:cxnSp>
        <p:nvCxnSpPr>
          <p:cNvPr id="4" name="直接箭头连接符 3">
            <a:extLst>
              <a:ext uri="{FF2B5EF4-FFF2-40B4-BE49-F238E27FC236}">
                <a16:creationId xmlns:a16="http://schemas.microsoft.com/office/drawing/2014/main" id="{D39AB265-6CDE-AA56-D625-F702427A9F70}"/>
              </a:ext>
            </a:extLst>
          </p:cNvPr>
          <p:cNvCxnSpPr>
            <a:cxnSpLocks/>
            <a:stCxn id="2" idx="3"/>
            <a:endCxn id="19" idx="1"/>
          </p:cNvCxnSpPr>
          <p:nvPr/>
        </p:nvCxnSpPr>
        <p:spPr>
          <a:xfrm>
            <a:off x="3673814" y="4493991"/>
            <a:ext cx="640948" cy="107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80BDFEC-0CAE-B66F-9C0B-7C295A9AD502}"/>
              </a:ext>
            </a:extLst>
          </p:cNvPr>
          <p:cNvCxnSpPr>
            <a:cxnSpLocks/>
          </p:cNvCxnSpPr>
          <p:nvPr/>
        </p:nvCxnSpPr>
        <p:spPr>
          <a:xfrm flipV="1">
            <a:off x="7774104" y="4535613"/>
            <a:ext cx="664261" cy="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3BD46EC-D699-B740-97DC-A78A84D740CA}"/>
              </a:ext>
            </a:extLst>
          </p:cNvPr>
          <p:cNvCxnSpPr>
            <a:cxnSpLocks/>
            <a:endCxn id="20" idx="1"/>
          </p:cNvCxnSpPr>
          <p:nvPr/>
        </p:nvCxnSpPr>
        <p:spPr>
          <a:xfrm flipV="1">
            <a:off x="5976631" y="4522467"/>
            <a:ext cx="688520" cy="1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4FB2B63-75B9-B49D-7C72-1BC41996DBB6}"/>
              </a:ext>
            </a:extLst>
          </p:cNvPr>
          <p:cNvSpPr txBox="1"/>
          <p:nvPr/>
        </p:nvSpPr>
        <p:spPr>
          <a:xfrm>
            <a:off x="5679716" y="3857099"/>
            <a:ext cx="128234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输入重排</a:t>
            </a:r>
            <a:endParaRPr lang="zh-CN" altLang="en-US" sz="2000" dirty="0"/>
          </a:p>
        </p:txBody>
      </p:sp>
      <p:sp>
        <p:nvSpPr>
          <p:cNvPr id="25" name="文本框 24">
            <a:extLst>
              <a:ext uri="{FF2B5EF4-FFF2-40B4-BE49-F238E27FC236}">
                <a16:creationId xmlns:a16="http://schemas.microsoft.com/office/drawing/2014/main" id="{51D0B217-F3AF-22A4-CB35-29745F8DE3F6}"/>
              </a:ext>
            </a:extLst>
          </p:cNvPr>
          <p:cNvSpPr txBox="1"/>
          <p:nvPr/>
        </p:nvSpPr>
        <p:spPr>
          <a:xfrm>
            <a:off x="3649536" y="3844820"/>
            <a:ext cx="846601"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补边</a:t>
            </a:r>
            <a:endParaRPr lang="zh-CN" altLang="en-US" sz="2000" dirty="0"/>
          </a:p>
        </p:txBody>
      </p:sp>
      <p:sp>
        <p:nvSpPr>
          <p:cNvPr id="26" name="文本框 25">
            <a:extLst>
              <a:ext uri="{FF2B5EF4-FFF2-40B4-BE49-F238E27FC236}">
                <a16:creationId xmlns:a16="http://schemas.microsoft.com/office/drawing/2014/main" id="{0F6A928B-001D-D62A-2124-ED407752DC16}"/>
              </a:ext>
            </a:extLst>
          </p:cNvPr>
          <p:cNvSpPr txBox="1"/>
          <p:nvPr/>
        </p:nvSpPr>
        <p:spPr>
          <a:xfrm>
            <a:off x="7465059" y="3810612"/>
            <a:ext cx="128234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输出重排</a:t>
            </a:r>
            <a:endParaRPr lang="zh-CN" altLang="en-US" sz="2000" dirty="0"/>
          </a:p>
        </p:txBody>
      </p:sp>
      <p:sp>
        <p:nvSpPr>
          <p:cNvPr id="27" name="矩形 26">
            <a:extLst>
              <a:ext uri="{FF2B5EF4-FFF2-40B4-BE49-F238E27FC236}">
                <a16:creationId xmlns:a16="http://schemas.microsoft.com/office/drawing/2014/main" id="{A6C001EF-4FD4-9A62-EDFE-FEACABA27139}"/>
              </a:ext>
            </a:extLst>
          </p:cNvPr>
          <p:cNvSpPr/>
          <p:nvPr/>
        </p:nvSpPr>
        <p:spPr>
          <a:xfrm>
            <a:off x="8438365" y="4308051"/>
            <a:ext cx="1863226"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r>
              <a:rPr lang="en-US" altLang="zh-CN" b="1" dirty="0" err="1">
                <a:solidFill>
                  <a:schemeClr val="tx1"/>
                </a:solidFill>
              </a:rPr>
              <a:t>dout_reordered</a:t>
            </a:r>
            <a:endParaRPr lang="zh-CN" altLang="en-US" b="1" dirty="0">
              <a:solidFill>
                <a:schemeClr val="tx1"/>
              </a:solidFill>
            </a:endParaRPr>
          </a:p>
        </p:txBody>
      </p:sp>
      <p:sp>
        <p:nvSpPr>
          <p:cNvPr id="32" name="文本框 31">
            <a:extLst>
              <a:ext uri="{FF2B5EF4-FFF2-40B4-BE49-F238E27FC236}">
                <a16:creationId xmlns:a16="http://schemas.microsoft.com/office/drawing/2014/main" id="{ED8E4047-A214-E3C2-4678-62B2FE263A4D}"/>
              </a:ext>
            </a:extLst>
          </p:cNvPr>
          <p:cNvSpPr txBox="1"/>
          <p:nvPr/>
        </p:nvSpPr>
        <p:spPr>
          <a:xfrm>
            <a:off x="10267966" y="3858603"/>
            <a:ext cx="1282349" cy="400110"/>
          </a:xfrm>
          <a:prstGeom prst="rect">
            <a:avLst/>
          </a:prstGeom>
          <a:noFill/>
        </p:spPr>
        <p:txBody>
          <a:bodyPr wrap="square" rtlCol="0">
            <a:spAutoFit/>
          </a:bodyPr>
          <a:lstStyle/>
          <a:p>
            <a:pPr algn="just"/>
            <a:r>
              <a:rPr lang="zh-CN" altLang="en-US" sz="2000" dirty="0"/>
              <a:t>拷贝</a:t>
            </a:r>
          </a:p>
        </p:txBody>
      </p:sp>
      <p:cxnSp>
        <p:nvCxnSpPr>
          <p:cNvPr id="33" name="直接箭头连接符 32">
            <a:extLst>
              <a:ext uri="{FF2B5EF4-FFF2-40B4-BE49-F238E27FC236}">
                <a16:creationId xmlns:a16="http://schemas.microsoft.com/office/drawing/2014/main" id="{E8F88FF4-8FF4-7A06-82E6-2DB6BAA570A3}"/>
              </a:ext>
            </a:extLst>
          </p:cNvPr>
          <p:cNvCxnSpPr>
            <a:cxnSpLocks/>
          </p:cNvCxnSpPr>
          <p:nvPr/>
        </p:nvCxnSpPr>
        <p:spPr>
          <a:xfrm flipV="1">
            <a:off x="10301591" y="4559386"/>
            <a:ext cx="664261" cy="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E860F47-8059-7B3C-5F88-42AFE7B9D290}"/>
              </a:ext>
            </a:extLst>
          </p:cNvPr>
          <p:cNvSpPr/>
          <p:nvPr/>
        </p:nvSpPr>
        <p:spPr>
          <a:xfrm>
            <a:off x="10965852" y="4346008"/>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下一层</a:t>
            </a:r>
          </a:p>
        </p:txBody>
      </p:sp>
      <p:sp>
        <p:nvSpPr>
          <p:cNvPr id="35" name="矩形 34">
            <a:extLst>
              <a:ext uri="{FF2B5EF4-FFF2-40B4-BE49-F238E27FC236}">
                <a16:creationId xmlns:a16="http://schemas.microsoft.com/office/drawing/2014/main" id="{D5156E8D-7DB9-2F5F-A3FC-7ED976CCC545}"/>
              </a:ext>
            </a:extLst>
          </p:cNvPr>
          <p:cNvSpPr/>
          <p:nvPr/>
        </p:nvSpPr>
        <p:spPr>
          <a:xfrm>
            <a:off x="2540602" y="5659698"/>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*din</a:t>
            </a:r>
            <a:endParaRPr lang="zh-CN" altLang="en-US" b="1" dirty="0">
              <a:solidFill>
                <a:schemeClr val="tx1"/>
              </a:solidFill>
            </a:endParaRPr>
          </a:p>
        </p:txBody>
      </p:sp>
      <p:sp>
        <p:nvSpPr>
          <p:cNvPr id="36" name="矩形 35">
            <a:extLst>
              <a:ext uri="{FF2B5EF4-FFF2-40B4-BE49-F238E27FC236}">
                <a16:creationId xmlns:a16="http://schemas.microsoft.com/office/drawing/2014/main" id="{B49E67AD-52E0-E4D2-E8BA-45F68D9565B6}"/>
              </a:ext>
            </a:extLst>
          </p:cNvPr>
          <p:cNvSpPr/>
          <p:nvPr/>
        </p:nvSpPr>
        <p:spPr>
          <a:xfrm>
            <a:off x="4290503" y="5670410"/>
            <a:ext cx="1686128"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r>
              <a:rPr lang="en-US" altLang="zh-CN" b="1" dirty="0" err="1">
                <a:solidFill>
                  <a:schemeClr val="tx1"/>
                </a:solidFill>
              </a:rPr>
              <a:t>din_reordered</a:t>
            </a:r>
            <a:endParaRPr lang="zh-CN" altLang="en-US" b="1" dirty="0">
              <a:solidFill>
                <a:schemeClr val="tx1"/>
              </a:solidFill>
            </a:endParaRPr>
          </a:p>
        </p:txBody>
      </p:sp>
      <p:sp>
        <p:nvSpPr>
          <p:cNvPr id="37" name="矩形 36">
            <a:extLst>
              <a:ext uri="{FF2B5EF4-FFF2-40B4-BE49-F238E27FC236}">
                <a16:creationId xmlns:a16="http://schemas.microsoft.com/office/drawing/2014/main" id="{617015BD-D1C1-869C-CB79-D145C88C3692}"/>
              </a:ext>
            </a:extLst>
          </p:cNvPr>
          <p:cNvSpPr/>
          <p:nvPr/>
        </p:nvSpPr>
        <p:spPr>
          <a:xfrm>
            <a:off x="6640892" y="5688174"/>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当前层</a:t>
            </a:r>
          </a:p>
        </p:txBody>
      </p:sp>
      <p:cxnSp>
        <p:nvCxnSpPr>
          <p:cNvPr id="38" name="直接箭头连接符 37">
            <a:extLst>
              <a:ext uri="{FF2B5EF4-FFF2-40B4-BE49-F238E27FC236}">
                <a16:creationId xmlns:a16="http://schemas.microsoft.com/office/drawing/2014/main" id="{A8A4118B-2345-9862-1517-4D2D5B61BE1C}"/>
              </a:ext>
            </a:extLst>
          </p:cNvPr>
          <p:cNvCxnSpPr>
            <a:cxnSpLocks/>
            <a:stCxn id="35" idx="3"/>
            <a:endCxn id="36" idx="1"/>
          </p:cNvCxnSpPr>
          <p:nvPr/>
        </p:nvCxnSpPr>
        <p:spPr>
          <a:xfrm>
            <a:off x="3649555" y="5890531"/>
            <a:ext cx="640948" cy="1071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E5E2CF80-094E-35DE-7183-A5B80FBFFABB}"/>
              </a:ext>
            </a:extLst>
          </p:cNvPr>
          <p:cNvCxnSpPr>
            <a:cxnSpLocks/>
          </p:cNvCxnSpPr>
          <p:nvPr/>
        </p:nvCxnSpPr>
        <p:spPr>
          <a:xfrm flipV="1">
            <a:off x="7749845" y="5932153"/>
            <a:ext cx="664261" cy="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1C84AC0-C545-CD1A-F399-F3057FC25157}"/>
              </a:ext>
            </a:extLst>
          </p:cNvPr>
          <p:cNvCxnSpPr>
            <a:cxnSpLocks/>
            <a:endCxn id="37" idx="1"/>
          </p:cNvCxnSpPr>
          <p:nvPr/>
        </p:nvCxnSpPr>
        <p:spPr>
          <a:xfrm flipV="1">
            <a:off x="5952372" y="5919007"/>
            <a:ext cx="688520" cy="1314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BA56180-9798-9E09-1E9C-562C98D51863}"/>
              </a:ext>
            </a:extLst>
          </p:cNvPr>
          <p:cNvSpPr txBox="1"/>
          <p:nvPr/>
        </p:nvSpPr>
        <p:spPr>
          <a:xfrm>
            <a:off x="4511289" y="5023096"/>
            <a:ext cx="1282349" cy="400110"/>
          </a:xfrm>
          <a:prstGeom prst="rect">
            <a:avLst/>
          </a:prstGeom>
          <a:noFill/>
        </p:spPr>
        <p:txBody>
          <a:bodyPr wrap="square" rtlCol="0">
            <a:spAutoFit/>
          </a:bodyPr>
          <a:lstStyle/>
          <a:p>
            <a:pPr algn="just"/>
            <a:r>
              <a:rPr lang="zh-CN" altLang="en-US" sz="2000" dirty="0">
                <a:solidFill>
                  <a:srgbClr val="FF0000"/>
                </a:solidFill>
                <a:latin typeface="楷体" panose="02010609060101010101" pitchFamily="49" charset="-122"/>
                <a:ea typeface="楷体" panose="02010609060101010101" pitchFamily="49" charset="-122"/>
              </a:rPr>
              <a:t>输入重排</a:t>
            </a:r>
            <a:endParaRPr lang="zh-CN" altLang="en-US" sz="2000" dirty="0">
              <a:solidFill>
                <a:srgbClr val="FF0000"/>
              </a:solidFill>
            </a:endParaRPr>
          </a:p>
        </p:txBody>
      </p:sp>
      <p:sp>
        <p:nvSpPr>
          <p:cNvPr id="43" name="文本框 42">
            <a:extLst>
              <a:ext uri="{FF2B5EF4-FFF2-40B4-BE49-F238E27FC236}">
                <a16:creationId xmlns:a16="http://schemas.microsoft.com/office/drawing/2014/main" id="{B3E8F939-AD8E-2C7E-A52C-F2761A02AF4C}"/>
              </a:ext>
            </a:extLst>
          </p:cNvPr>
          <p:cNvSpPr txBox="1"/>
          <p:nvPr/>
        </p:nvSpPr>
        <p:spPr>
          <a:xfrm>
            <a:off x="7440800" y="5207152"/>
            <a:ext cx="128234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输出重排</a:t>
            </a:r>
            <a:endParaRPr lang="zh-CN" altLang="en-US" sz="2000" dirty="0"/>
          </a:p>
        </p:txBody>
      </p:sp>
      <p:sp>
        <p:nvSpPr>
          <p:cNvPr id="44" name="矩形 43">
            <a:extLst>
              <a:ext uri="{FF2B5EF4-FFF2-40B4-BE49-F238E27FC236}">
                <a16:creationId xmlns:a16="http://schemas.microsoft.com/office/drawing/2014/main" id="{E05BC520-FAA7-8E63-ACE5-604C75CE1634}"/>
              </a:ext>
            </a:extLst>
          </p:cNvPr>
          <p:cNvSpPr/>
          <p:nvPr/>
        </p:nvSpPr>
        <p:spPr>
          <a:xfrm>
            <a:off x="8414106" y="5704591"/>
            <a:ext cx="1863226"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r>
              <a:rPr lang="en-US" altLang="zh-CN" b="1" dirty="0" err="1">
                <a:solidFill>
                  <a:schemeClr val="tx1"/>
                </a:solidFill>
              </a:rPr>
              <a:t>dout_reordered</a:t>
            </a:r>
            <a:endParaRPr lang="zh-CN" altLang="en-US" b="1" dirty="0">
              <a:solidFill>
                <a:schemeClr val="tx1"/>
              </a:solidFill>
            </a:endParaRPr>
          </a:p>
        </p:txBody>
      </p:sp>
      <p:sp>
        <p:nvSpPr>
          <p:cNvPr id="45" name="文本框 44">
            <a:extLst>
              <a:ext uri="{FF2B5EF4-FFF2-40B4-BE49-F238E27FC236}">
                <a16:creationId xmlns:a16="http://schemas.microsoft.com/office/drawing/2014/main" id="{92A3CC3B-676F-581A-22BC-4C3FC5E6C4B5}"/>
              </a:ext>
            </a:extLst>
          </p:cNvPr>
          <p:cNvSpPr txBox="1"/>
          <p:nvPr/>
        </p:nvSpPr>
        <p:spPr>
          <a:xfrm>
            <a:off x="10243707" y="5255143"/>
            <a:ext cx="1282349" cy="400110"/>
          </a:xfrm>
          <a:prstGeom prst="rect">
            <a:avLst/>
          </a:prstGeom>
          <a:noFill/>
        </p:spPr>
        <p:txBody>
          <a:bodyPr wrap="square" rtlCol="0">
            <a:spAutoFit/>
          </a:bodyPr>
          <a:lstStyle/>
          <a:p>
            <a:pPr algn="just"/>
            <a:r>
              <a:rPr lang="en-US" altLang="zh-CN" sz="2000" dirty="0"/>
              <a:t>neon</a:t>
            </a:r>
            <a:r>
              <a:rPr lang="zh-CN" altLang="en-US" sz="2000" dirty="0"/>
              <a:t>拷贝</a:t>
            </a:r>
          </a:p>
        </p:txBody>
      </p:sp>
      <p:cxnSp>
        <p:nvCxnSpPr>
          <p:cNvPr id="46" name="直接箭头连接符 45">
            <a:extLst>
              <a:ext uri="{FF2B5EF4-FFF2-40B4-BE49-F238E27FC236}">
                <a16:creationId xmlns:a16="http://schemas.microsoft.com/office/drawing/2014/main" id="{6FE854BF-AE44-F95E-BDD5-F7A8E4079480}"/>
              </a:ext>
            </a:extLst>
          </p:cNvPr>
          <p:cNvCxnSpPr>
            <a:cxnSpLocks/>
          </p:cNvCxnSpPr>
          <p:nvPr/>
        </p:nvCxnSpPr>
        <p:spPr>
          <a:xfrm flipV="1">
            <a:off x="10277332" y="5955926"/>
            <a:ext cx="664261" cy="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708CF2B-9622-6D53-D8B7-E33393AF6091}"/>
              </a:ext>
            </a:extLst>
          </p:cNvPr>
          <p:cNvSpPr/>
          <p:nvPr/>
        </p:nvSpPr>
        <p:spPr>
          <a:xfrm>
            <a:off x="10941593" y="5742548"/>
            <a:ext cx="1108953" cy="461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下一层</a:t>
            </a:r>
          </a:p>
        </p:txBody>
      </p:sp>
      <p:sp>
        <p:nvSpPr>
          <p:cNvPr id="54" name="箭头: 左弧形 53">
            <a:extLst>
              <a:ext uri="{FF2B5EF4-FFF2-40B4-BE49-F238E27FC236}">
                <a16:creationId xmlns:a16="http://schemas.microsoft.com/office/drawing/2014/main" id="{6C1ED8F9-0822-8534-A680-060DC7A18473}"/>
              </a:ext>
            </a:extLst>
          </p:cNvPr>
          <p:cNvSpPr/>
          <p:nvPr/>
        </p:nvSpPr>
        <p:spPr>
          <a:xfrm rot="16200000" flipH="1">
            <a:off x="5056010" y="3149298"/>
            <a:ext cx="635167" cy="4182930"/>
          </a:xfrm>
          <a:prstGeom prst="curvedRightArrow">
            <a:avLst/>
          </a:prstGeom>
          <a:solidFill>
            <a:schemeClr val="tx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加号 54">
            <a:extLst>
              <a:ext uri="{FF2B5EF4-FFF2-40B4-BE49-F238E27FC236}">
                <a16:creationId xmlns:a16="http://schemas.microsoft.com/office/drawing/2014/main" id="{3DB20FBA-8B05-693E-8A7A-ADABE901D6E3}"/>
              </a:ext>
            </a:extLst>
          </p:cNvPr>
          <p:cNvSpPr/>
          <p:nvPr/>
        </p:nvSpPr>
        <p:spPr>
          <a:xfrm rot="2554395">
            <a:off x="4541720" y="5417726"/>
            <a:ext cx="1221488" cy="1134146"/>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7285627"/>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76CEB241-5221-AE44-2570-1D9406263511}"/>
              </a:ext>
            </a:extLst>
          </p:cNvPr>
          <p:cNvSpPr/>
          <p:nvPr/>
        </p:nvSpPr>
        <p:spPr>
          <a:xfrm>
            <a:off x="5916426" y="1850265"/>
            <a:ext cx="5933674" cy="3488386"/>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4.6   </a:t>
              </a:r>
              <a:r>
                <a:rPr lang="zh-CN" altLang="en-US" sz="2400" dirty="0">
                  <a:solidFill>
                    <a:schemeClr val="bg1"/>
                  </a:solidFill>
                  <a:latin typeface="微软雅黑" panose="020B0503020204020204" pitchFamily="34" charset="-122"/>
                  <a:ea typeface="微软雅黑" panose="020B0503020204020204" pitchFamily="34" charset="-122"/>
                </a:rPr>
                <a:t>双缓冲</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68EB1BC3-22AA-2E16-4B29-69AD3AF86563}"/>
              </a:ext>
            </a:extLst>
          </p:cNvPr>
          <p:cNvSpPr/>
          <p:nvPr/>
        </p:nvSpPr>
        <p:spPr>
          <a:xfrm>
            <a:off x="5936105" y="2183621"/>
            <a:ext cx="5913995" cy="2862322"/>
          </a:xfrm>
          <a:prstGeom prst="rect">
            <a:avLst/>
          </a:prstGeom>
        </p:spPr>
        <p:txBody>
          <a:bodyPr wrap="square">
            <a:spAutoFit/>
          </a:bodyPr>
          <a:lstStyle/>
          <a:p>
            <a:pPr indent="304800" algn="just"/>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当前的</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nnadrv.c</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中的子图执行过程是，先</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拷贝</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驱动需要的输入、权重、输出、偏置与缩放因子、参数包，然后反复检验并</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等待执行完成</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。这样没有做到时间上的复用。由于</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16</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倍通道剪枝能够大幅度缩短数据重排的时间，节省</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padding</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带来的不必要开支，所以，假定大多数情况下，数据拷贝的时间要</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少于</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计算时间，所以可以将数据拷贝的指令，放在等待驱动执行完成计算的循环中，一次性传完下一个节点的数据，这样可以用计算时间来</a:t>
            </a:r>
            <a:r>
              <a:rPr lang="zh-CN" altLang="zh-CN" sz="1800" kern="100" dirty="0">
                <a:solidFill>
                  <a:srgbClr val="E74C2E"/>
                </a:solidFill>
                <a:effectLst/>
                <a:latin typeface="Calibri" panose="020F0502020204030204" pitchFamily="34" charset="0"/>
                <a:ea typeface="宋体" panose="02010600030101010101" pitchFamily="2" charset="-122"/>
                <a:cs typeface="宋体" panose="02010600030101010101" pitchFamily="2" charset="-122"/>
              </a:rPr>
              <a:t>掩盖</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数据传输的时间。</a:t>
            </a:r>
            <a:endPar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indent="3048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07E97D00-8363-8995-2B9F-B9B01BEF4850}"/>
              </a:ext>
            </a:extLst>
          </p:cNvPr>
          <p:cNvSpPr/>
          <p:nvPr/>
        </p:nvSpPr>
        <p:spPr>
          <a:xfrm>
            <a:off x="600214" y="1715616"/>
            <a:ext cx="2033081" cy="4934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拷贝时间</a:t>
            </a:r>
          </a:p>
        </p:txBody>
      </p:sp>
      <p:sp>
        <p:nvSpPr>
          <p:cNvPr id="18" name="矩形 17">
            <a:extLst>
              <a:ext uri="{FF2B5EF4-FFF2-40B4-BE49-F238E27FC236}">
                <a16:creationId xmlns:a16="http://schemas.microsoft.com/office/drawing/2014/main" id="{C25A0453-A130-8A0D-E4A9-F1FA5C0A17D8}"/>
              </a:ext>
            </a:extLst>
          </p:cNvPr>
          <p:cNvSpPr/>
          <p:nvPr/>
        </p:nvSpPr>
        <p:spPr>
          <a:xfrm>
            <a:off x="2633295" y="1705096"/>
            <a:ext cx="2726423" cy="49347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计算时间</a:t>
            </a:r>
          </a:p>
        </p:txBody>
      </p:sp>
      <p:cxnSp>
        <p:nvCxnSpPr>
          <p:cNvPr id="4" name="直接连接符 3">
            <a:extLst>
              <a:ext uri="{FF2B5EF4-FFF2-40B4-BE49-F238E27FC236}">
                <a16:creationId xmlns:a16="http://schemas.microsoft.com/office/drawing/2014/main" id="{11C0BC1B-DE66-E420-54AF-3BB3478B8528}"/>
              </a:ext>
            </a:extLst>
          </p:cNvPr>
          <p:cNvCxnSpPr/>
          <p:nvPr/>
        </p:nvCxnSpPr>
        <p:spPr>
          <a:xfrm>
            <a:off x="619892" y="2236437"/>
            <a:ext cx="0" cy="80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CED7236-2176-A949-630B-1EEE1E547145}"/>
              </a:ext>
            </a:extLst>
          </p:cNvPr>
          <p:cNvCxnSpPr/>
          <p:nvPr/>
        </p:nvCxnSpPr>
        <p:spPr>
          <a:xfrm>
            <a:off x="5379396" y="2236437"/>
            <a:ext cx="0" cy="80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1F8A33E3-44BD-0BBB-6817-CB02EB62690D}"/>
              </a:ext>
            </a:extLst>
          </p:cNvPr>
          <p:cNvCxnSpPr>
            <a:cxnSpLocks/>
          </p:cNvCxnSpPr>
          <p:nvPr/>
        </p:nvCxnSpPr>
        <p:spPr>
          <a:xfrm flipV="1">
            <a:off x="3774332" y="2640597"/>
            <a:ext cx="1605064" cy="15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CE8E444-0D30-646E-418E-828E7877B1A7}"/>
              </a:ext>
            </a:extLst>
          </p:cNvPr>
          <p:cNvCxnSpPr>
            <a:cxnSpLocks/>
          </p:cNvCxnSpPr>
          <p:nvPr/>
        </p:nvCxnSpPr>
        <p:spPr>
          <a:xfrm flipH="1">
            <a:off x="619892" y="2640597"/>
            <a:ext cx="16369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33">
            <a:extLst>
              <a:ext uri="{FF2B5EF4-FFF2-40B4-BE49-F238E27FC236}">
                <a16:creationId xmlns:a16="http://schemas.microsoft.com/office/drawing/2014/main" id="{59B27AAA-6CCB-EA68-A181-7EBFECFD7D44}"/>
              </a:ext>
            </a:extLst>
          </p:cNvPr>
          <p:cNvSpPr txBox="1">
            <a:spLocks noChangeArrowheads="1"/>
          </p:cNvSpPr>
          <p:nvPr/>
        </p:nvSpPr>
        <p:spPr bwMode="auto">
          <a:xfrm>
            <a:off x="2603474" y="2443222"/>
            <a:ext cx="934095"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err="1">
                <a:solidFill>
                  <a:srgbClr val="FFFFFF"/>
                </a:solidFill>
                <a:latin typeface="Impact" panose="020B0806030902050204" pitchFamily="34" charset="0"/>
              </a:rPr>
              <a:t>Totol</a:t>
            </a:r>
            <a:endParaRPr lang="en-US" altLang="zh-CN" sz="2400" dirty="0">
              <a:solidFill>
                <a:srgbClr val="FFFFFF"/>
              </a:solidFill>
              <a:latin typeface="Impact" panose="020B0806030902050204" pitchFamily="34" charset="0"/>
            </a:endParaRPr>
          </a:p>
        </p:txBody>
      </p:sp>
      <p:sp>
        <p:nvSpPr>
          <p:cNvPr id="31" name="矩形 30">
            <a:extLst>
              <a:ext uri="{FF2B5EF4-FFF2-40B4-BE49-F238E27FC236}">
                <a16:creationId xmlns:a16="http://schemas.microsoft.com/office/drawing/2014/main" id="{60177AA6-20B4-53CE-B112-9607B933DFD0}"/>
              </a:ext>
            </a:extLst>
          </p:cNvPr>
          <p:cNvSpPr/>
          <p:nvPr/>
        </p:nvSpPr>
        <p:spPr>
          <a:xfrm>
            <a:off x="811145" y="3953114"/>
            <a:ext cx="2033081" cy="4934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拷贝时间</a:t>
            </a:r>
          </a:p>
        </p:txBody>
      </p:sp>
      <p:sp>
        <p:nvSpPr>
          <p:cNvPr id="32" name="矩形 31">
            <a:extLst>
              <a:ext uri="{FF2B5EF4-FFF2-40B4-BE49-F238E27FC236}">
                <a16:creationId xmlns:a16="http://schemas.microsoft.com/office/drawing/2014/main" id="{402C1A4C-3B26-4548-F687-FA70B1AFB5C8}"/>
              </a:ext>
            </a:extLst>
          </p:cNvPr>
          <p:cNvSpPr/>
          <p:nvPr/>
        </p:nvSpPr>
        <p:spPr>
          <a:xfrm>
            <a:off x="811146" y="4441014"/>
            <a:ext cx="2726423" cy="49347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计算时间</a:t>
            </a:r>
          </a:p>
        </p:txBody>
      </p:sp>
      <p:cxnSp>
        <p:nvCxnSpPr>
          <p:cNvPr id="33" name="直接连接符 32">
            <a:extLst>
              <a:ext uri="{FF2B5EF4-FFF2-40B4-BE49-F238E27FC236}">
                <a16:creationId xmlns:a16="http://schemas.microsoft.com/office/drawing/2014/main" id="{15BACC8B-CE7B-40C1-7E40-932C3D14AE0A}"/>
              </a:ext>
            </a:extLst>
          </p:cNvPr>
          <p:cNvCxnSpPr/>
          <p:nvPr/>
        </p:nvCxnSpPr>
        <p:spPr>
          <a:xfrm>
            <a:off x="811146" y="4934492"/>
            <a:ext cx="0" cy="80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D88B5FF-4201-1721-E70D-6AD21E1210DE}"/>
              </a:ext>
            </a:extLst>
          </p:cNvPr>
          <p:cNvCxnSpPr/>
          <p:nvPr/>
        </p:nvCxnSpPr>
        <p:spPr>
          <a:xfrm>
            <a:off x="3537569" y="4919745"/>
            <a:ext cx="0" cy="808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F1A0A8C-1CDC-EC35-DB0E-7BF89F487FAA}"/>
              </a:ext>
            </a:extLst>
          </p:cNvPr>
          <p:cNvCxnSpPr>
            <a:cxnSpLocks/>
          </p:cNvCxnSpPr>
          <p:nvPr/>
        </p:nvCxnSpPr>
        <p:spPr>
          <a:xfrm flipV="1">
            <a:off x="2749476" y="5331125"/>
            <a:ext cx="788093" cy="75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20A4B7F-80ED-16F2-663F-0F9A9BE667DF}"/>
              </a:ext>
            </a:extLst>
          </p:cNvPr>
          <p:cNvCxnSpPr>
            <a:cxnSpLocks/>
          </p:cNvCxnSpPr>
          <p:nvPr/>
        </p:nvCxnSpPr>
        <p:spPr>
          <a:xfrm flipH="1">
            <a:off x="811146" y="5338652"/>
            <a:ext cx="8864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3">
            <a:extLst>
              <a:ext uri="{FF2B5EF4-FFF2-40B4-BE49-F238E27FC236}">
                <a16:creationId xmlns:a16="http://schemas.microsoft.com/office/drawing/2014/main" id="{FD9D67AA-604F-ACA0-5CB4-6A16013EB0A1}"/>
              </a:ext>
            </a:extLst>
          </p:cNvPr>
          <p:cNvSpPr txBox="1">
            <a:spLocks noChangeArrowheads="1"/>
          </p:cNvSpPr>
          <p:nvPr/>
        </p:nvSpPr>
        <p:spPr bwMode="auto">
          <a:xfrm>
            <a:off x="1742380" y="5107819"/>
            <a:ext cx="934095"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err="1">
                <a:solidFill>
                  <a:srgbClr val="FFFFFF"/>
                </a:solidFill>
                <a:latin typeface="Impact" panose="020B0806030902050204" pitchFamily="34" charset="0"/>
              </a:rPr>
              <a:t>Totol</a:t>
            </a:r>
            <a:endParaRPr lang="en-US" altLang="zh-CN" sz="2400" dirty="0">
              <a:solidFill>
                <a:srgbClr val="FFFFFF"/>
              </a:solidFill>
              <a:latin typeface="Impact" panose="020B0806030902050204" pitchFamily="34" charset="0"/>
            </a:endParaRPr>
          </a:p>
        </p:txBody>
      </p:sp>
      <p:sp>
        <p:nvSpPr>
          <p:cNvPr id="43" name="TextBox 33">
            <a:extLst>
              <a:ext uri="{FF2B5EF4-FFF2-40B4-BE49-F238E27FC236}">
                <a16:creationId xmlns:a16="http://schemas.microsoft.com/office/drawing/2014/main" id="{CB25871B-8B36-6DF4-3E10-C06117596460}"/>
              </a:ext>
            </a:extLst>
          </p:cNvPr>
          <p:cNvSpPr txBox="1">
            <a:spLocks noChangeArrowheads="1"/>
          </p:cNvSpPr>
          <p:nvPr/>
        </p:nvSpPr>
        <p:spPr bwMode="auto">
          <a:xfrm>
            <a:off x="84902" y="1217930"/>
            <a:ext cx="1452066"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0000"/>
                </a:solidFill>
                <a:latin typeface="Impact" panose="020B0806030902050204" pitchFamily="34" charset="0"/>
              </a:rPr>
              <a:t>串行结构</a:t>
            </a:r>
            <a:endParaRPr lang="en-US" altLang="zh-CN" sz="2400" dirty="0">
              <a:solidFill>
                <a:srgbClr val="FF0000"/>
              </a:solidFill>
              <a:latin typeface="Impact" panose="020B0806030902050204" pitchFamily="34" charset="0"/>
            </a:endParaRPr>
          </a:p>
        </p:txBody>
      </p:sp>
      <p:sp>
        <p:nvSpPr>
          <p:cNvPr id="44" name="TextBox 33">
            <a:extLst>
              <a:ext uri="{FF2B5EF4-FFF2-40B4-BE49-F238E27FC236}">
                <a16:creationId xmlns:a16="http://schemas.microsoft.com/office/drawing/2014/main" id="{05CDDF9C-6DA8-0074-E82B-81061A2EDA56}"/>
              </a:ext>
            </a:extLst>
          </p:cNvPr>
          <p:cNvSpPr txBox="1">
            <a:spLocks noChangeArrowheads="1"/>
          </p:cNvSpPr>
          <p:nvPr/>
        </p:nvSpPr>
        <p:spPr bwMode="auto">
          <a:xfrm>
            <a:off x="84902" y="3423614"/>
            <a:ext cx="1523493"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0000"/>
                </a:solidFill>
                <a:latin typeface="Impact" panose="020B0806030902050204" pitchFamily="34" charset="0"/>
              </a:rPr>
              <a:t>并行结构</a:t>
            </a:r>
            <a:endParaRPr lang="en-US" altLang="zh-CN" sz="2400" dirty="0">
              <a:solidFill>
                <a:srgbClr val="FF0000"/>
              </a:solidFill>
              <a:latin typeface="Impact" panose="020B0806030902050204" pitchFamily="34" charset="0"/>
            </a:endParaRPr>
          </a:p>
        </p:txBody>
      </p:sp>
    </p:spTree>
    <p:extLst>
      <p:ext uri="{BB962C8B-B14F-4D97-AF65-F5344CB8AC3E}">
        <p14:creationId xmlns:p14="http://schemas.microsoft.com/office/powerpoint/2010/main" val="64586299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43" grpId="0" animBg="1"/>
          <p:bldP spid="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43" grpId="0" animBg="1"/>
          <p:bldP spid="4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6667500"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1.1 </a:t>
              </a:r>
              <a:r>
                <a:rPr lang="zh-CN" altLang="en-US" sz="2400" dirty="0">
                  <a:solidFill>
                    <a:schemeClr val="bg1"/>
                  </a:solidFill>
                  <a:latin typeface="微软雅黑" panose="020B0503020204020204" pitchFamily="34" charset="-122"/>
                  <a:ea typeface="微软雅黑" panose="020B0503020204020204" pitchFamily="34" charset="-122"/>
                </a:rPr>
                <a:t>团队介绍</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815219" y="4600486"/>
            <a:ext cx="8448675" cy="506292"/>
          </a:xfrm>
          <a:prstGeom prst="rect">
            <a:avLst/>
          </a:prstGeom>
        </p:spPr>
        <p:txBody>
          <a:bodyPr wrap="square">
            <a:spAutoFit/>
          </a:bodyPr>
          <a:lstStyle/>
          <a:p>
            <a:pPr>
              <a:lnSpc>
                <a:spcPct val="150000"/>
              </a:lnSpc>
            </a:pPr>
            <a:r>
              <a:rPr lang="zh-CN" altLang="en-US" sz="2000" b="1" dirty="0"/>
              <a:t> </a:t>
            </a:r>
            <a:endParaRPr lang="zh-CN" altLang="en-US" sz="2000" dirty="0"/>
          </a:p>
        </p:txBody>
      </p:sp>
      <p:grpSp>
        <p:nvGrpSpPr>
          <p:cNvPr id="15" name="组合 14">
            <a:extLst>
              <a:ext uri="{FF2B5EF4-FFF2-40B4-BE49-F238E27FC236}">
                <a16:creationId xmlns:a16="http://schemas.microsoft.com/office/drawing/2014/main" id="{16DEC177-F676-FB60-EFEF-230EB0110560}"/>
              </a:ext>
            </a:extLst>
          </p:cNvPr>
          <p:cNvGrpSpPr/>
          <p:nvPr/>
        </p:nvGrpSpPr>
        <p:grpSpPr>
          <a:xfrm>
            <a:off x="910773" y="1415325"/>
            <a:ext cx="10873655" cy="4458439"/>
            <a:chOff x="910773" y="1415325"/>
            <a:chExt cx="10873655" cy="4458439"/>
          </a:xfrm>
        </p:grpSpPr>
        <p:sp>
          <p:nvSpPr>
            <p:cNvPr id="16" name="矩形: 圆角 15">
              <a:extLst>
                <a:ext uri="{FF2B5EF4-FFF2-40B4-BE49-F238E27FC236}">
                  <a16:creationId xmlns:a16="http://schemas.microsoft.com/office/drawing/2014/main" id="{DC95BB33-EA86-C72A-5318-02F7E173A2B8}"/>
                </a:ext>
              </a:extLst>
            </p:cNvPr>
            <p:cNvSpPr/>
            <p:nvPr/>
          </p:nvSpPr>
          <p:spPr>
            <a:xfrm>
              <a:off x="910773" y="1600883"/>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7BD3BDF7-68AC-868B-261E-0CB273474F5B}"/>
                </a:ext>
              </a:extLst>
            </p:cNvPr>
            <p:cNvSpPr txBox="1"/>
            <p:nvPr/>
          </p:nvSpPr>
          <p:spPr>
            <a:xfrm>
              <a:off x="1742478" y="1415325"/>
              <a:ext cx="4179489"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队伍：十年踪迹十年芯</a:t>
              </a:r>
            </a:p>
          </p:txBody>
        </p:sp>
        <p:sp>
          <p:nvSpPr>
            <p:cNvPr id="18" name="文本框 17">
              <a:extLst>
                <a:ext uri="{FF2B5EF4-FFF2-40B4-BE49-F238E27FC236}">
                  <a16:creationId xmlns:a16="http://schemas.microsoft.com/office/drawing/2014/main" id="{4671E484-798A-5DCC-341E-2B4BFAB4D07D}"/>
                </a:ext>
              </a:extLst>
            </p:cNvPr>
            <p:cNvSpPr txBox="1"/>
            <p:nvPr/>
          </p:nvSpPr>
          <p:spPr>
            <a:xfrm>
              <a:off x="1742479" y="1895520"/>
              <a:ext cx="417948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“芯”动有你</a:t>
              </a:r>
              <a:endParaRPr lang="zh-CN" altLang="en-US" sz="2000" dirty="0"/>
            </a:p>
          </p:txBody>
        </p:sp>
        <p:sp>
          <p:nvSpPr>
            <p:cNvPr id="19" name="矩形: 圆角 18">
              <a:extLst>
                <a:ext uri="{FF2B5EF4-FFF2-40B4-BE49-F238E27FC236}">
                  <a16:creationId xmlns:a16="http://schemas.microsoft.com/office/drawing/2014/main" id="{6FCA22C8-6B51-E42F-B9F6-D6AC0CC9C6F1}"/>
                </a:ext>
              </a:extLst>
            </p:cNvPr>
            <p:cNvSpPr/>
            <p:nvPr/>
          </p:nvSpPr>
          <p:spPr>
            <a:xfrm>
              <a:off x="910773" y="3219292"/>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852E3D6-A021-1DAE-FF6A-11054FFF8553}"/>
                </a:ext>
              </a:extLst>
            </p:cNvPr>
            <p:cNvSpPr txBox="1"/>
            <p:nvPr/>
          </p:nvSpPr>
          <p:spPr>
            <a:xfrm>
              <a:off x="1742479" y="3513929"/>
              <a:ext cx="417948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研究嵌入式系统与智能家居</a:t>
              </a:r>
              <a:endParaRPr lang="zh-CN" altLang="en-US" sz="2000" dirty="0"/>
            </a:p>
          </p:txBody>
        </p:sp>
        <p:sp>
          <p:nvSpPr>
            <p:cNvPr id="22" name="矩形: 圆角 21">
              <a:extLst>
                <a:ext uri="{FF2B5EF4-FFF2-40B4-BE49-F238E27FC236}">
                  <a16:creationId xmlns:a16="http://schemas.microsoft.com/office/drawing/2014/main" id="{C2B3EF3E-D2E0-878E-7C8B-14B9E2CB75BD}"/>
                </a:ext>
              </a:extLst>
            </p:cNvPr>
            <p:cNvSpPr/>
            <p:nvPr/>
          </p:nvSpPr>
          <p:spPr>
            <a:xfrm>
              <a:off x="910773" y="4837701"/>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5F8500DC-8223-EC7A-879A-6835F91E63EF}"/>
                </a:ext>
              </a:extLst>
            </p:cNvPr>
            <p:cNvSpPr txBox="1"/>
            <p:nvPr/>
          </p:nvSpPr>
          <p:spPr>
            <a:xfrm>
              <a:off x="1742479" y="4628693"/>
              <a:ext cx="2762046"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负责人</a:t>
              </a:r>
              <a:r>
                <a:rPr lang="en-US" altLang="zh-CN" sz="2800" b="1" dirty="0">
                  <a:latin typeface="华光细圆_CNKI" panose="02000500000000000000" pitchFamily="2" charset="-122"/>
                  <a:ea typeface="华光细圆_CNKI" panose="02000500000000000000" pitchFamily="2" charset="-122"/>
                </a:rPr>
                <a:t>:</a:t>
              </a:r>
              <a:r>
                <a:rPr lang="zh-CN" altLang="en-US" sz="2800" b="1" dirty="0">
                  <a:latin typeface="华光细圆_CNKI" panose="02000500000000000000" pitchFamily="2" charset="-122"/>
                  <a:ea typeface="华光细圆_CNKI" panose="02000500000000000000" pitchFamily="2" charset="-122"/>
                </a:rPr>
                <a:t>汪寅聪</a:t>
              </a:r>
            </a:p>
          </p:txBody>
        </p:sp>
        <p:sp>
          <p:nvSpPr>
            <p:cNvPr id="24" name="文本框 23">
              <a:extLst>
                <a:ext uri="{FF2B5EF4-FFF2-40B4-BE49-F238E27FC236}">
                  <a16:creationId xmlns:a16="http://schemas.microsoft.com/office/drawing/2014/main" id="{7CC3B0EE-0A9C-6E6F-00A9-0DD25B3CDDA0}"/>
                </a:ext>
              </a:extLst>
            </p:cNvPr>
            <p:cNvSpPr txBox="1"/>
            <p:nvPr/>
          </p:nvSpPr>
          <p:spPr>
            <a:xfrm>
              <a:off x="1742479" y="5165878"/>
              <a:ext cx="4179489" cy="707886"/>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虽然队友因故未能参加比赛，我会代表他完成梦想</a:t>
              </a:r>
              <a:endParaRPr lang="zh-CN" altLang="en-US" sz="2000" dirty="0"/>
            </a:p>
          </p:txBody>
        </p:sp>
        <p:sp>
          <p:nvSpPr>
            <p:cNvPr id="25" name="矩形: 圆角 24">
              <a:extLst>
                <a:ext uri="{FF2B5EF4-FFF2-40B4-BE49-F238E27FC236}">
                  <a16:creationId xmlns:a16="http://schemas.microsoft.com/office/drawing/2014/main" id="{CABDF319-3984-EE50-09A4-E694AD9C0478}"/>
                </a:ext>
              </a:extLst>
            </p:cNvPr>
            <p:cNvSpPr/>
            <p:nvPr/>
          </p:nvSpPr>
          <p:spPr>
            <a:xfrm>
              <a:off x="6507705" y="1600883"/>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BB2321C2-A4E8-9C83-F44F-AA7B746EB19A}"/>
                </a:ext>
              </a:extLst>
            </p:cNvPr>
            <p:cNvSpPr txBox="1"/>
            <p:nvPr/>
          </p:nvSpPr>
          <p:spPr>
            <a:xfrm>
              <a:off x="7387559" y="1430670"/>
              <a:ext cx="4396869"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负责内容</a:t>
              </a:r>
            </a:p>
          </p:txBody>
        </p:sp>
        <p:sp>
          <p:nvSpPr>
            <p:cNvPr id="27" name="矩形: 圆角 26">
              <a:extLst>
                <a:ext uri="{FF2B5EF4-FFF2-40B4-BE49-F238E27FC236}">
                  <a16:creationId xmlns:a16="http://schemas.microsoft.com/office/drawing/2014/main" id="{EC099805-F497-3B7F-A9DB-C46BD5A7A2F5}"/>
                </a:ext>
              </a:extLst>
            </p:cNvPr>
            <p:cNvSpPr/>
            <p:nvPr/>
          </p:nvSpPr>
          <p:spPr>
            <a:xfrm>
              <a:off x="6507705" y="3219292"/>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C2B168A-40A4-3D8F-08B7-FFEF3953272B}"/>
                </a:ext>
              </a:extLst>
            </p:cNvPr>
            <p:cNvSpPr txBox="1"/>
            <p:nvPr/>
          </p:nvSpPr>
          <p:spPr>
            <a:xfrm>
              <a:off x="1672078" y="2923791"/>
              <a:ext cx="4179489"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院系：集成电路学院</a:t>
              </a:r>
            </a:p>
          </p:txBody>
        </p:sp>
        <p:sp>
          <p:nvSpPr>
            <p:cNvPr id="30" name="矩形: 圆角 29">
              <a:extLst>
                <a:ext uri="{FF2B5EF4-FFF2-40B4-BE49-F238E27FC236}">
                  <a16:creationId xmlns:a16="http://schemas.microsoft.com/office/drawing/2014/main" id="{A7A1E0EB-8173-87CC-5D4F-CEB2204AB943}"/>
                </a:ext>
              </a:extLst>
            </p:cNvPr>
            <p:cNvSpPr/>
            <p:nvPr/>
          </p:nvSpPr>
          <p:spPr>
            <a:xfrm>
              <a:off x="6507705" y="4837701"/>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4AE6EE49-02B6-CA9E-2C63-2A4B35BFCC2C}"/>
                </a:ext>
              </a:extLst>
            </p:cNvPr>
            <p:cNvSpPr txBox="1"/>
            <p:nvPr/>
          </p:nvSpPr>
          <p:spPr>
            <a:xfrm>
              <a:off x="7387558" y="4763232"/>
              <a:ext cx="3429203"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年龄</a:t>
              </a:r>
            </a:p>
          </p:txBody>
        </p:sp>
        <p:sp>
          <p:nvSpPr>
            <p:cNvPr id="32" name="school-presentation_73437">
              <a:extLst>
                <a:ext uri="{FF2B5EF4-FFF2-40B4-BE49-F238E27FC236}">
                  <a16:creationId xmlns:a16="http://schemas.microsoft.com/office/drawing/2014/main" id="{97BA52A3-2965-61FD-12B6-8AD617E22393}"/>
                </a:ext>
              </a:extLst>
            </p:cNvPr>
            <p:cNvSpPr>
              <a:spLocks noChangeAspect="1"/>
            </p:cNvSpPr>
            <p:nvPr/>
          </p:nvSpPr>
          <p:spPr bwMode="auto">
            <a:xfrm>
              <a:off x="6640586" y="3349021"/>
              <a:ext cx="362662" cy="368966"/>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bg1"/>
            </a:solidFill>
            <a:ln>
              <a:noFill/>
            </a:ln>
          </p:spPr>
        </p:sp>
        <p:sp>
          <p:nvSpPr>
            <p:cNvPr id="33" name="writing_122117">
              <a:extLst>
                <a:ext uri="{FF2B5EF4-FFF2-40B4-BE49-F238E27FC236}">
                  <a16:creationId xmlns:a16="http://schemas.microsoft.com/office/drawing/2014/main" id="{24BA6A5C-B722-8261-772D-A76D4EAED5EC}"/>
                </a:ext>
              </a:extLst>
            </p:cNvPr>
            <p:cNvSpPr>
              <a:spLocks noChangeAspect="1"/>
            </p:cNvSpPr>
            <p:nvPr/>
          </p:nvSpPr>
          <p:spPr bwMode="auto">
            <a:xfrm>
              <a:off x="1014527" y="3323366"/>
              <a:ext cx="420916" cy="420276"/>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34" name="图形 33" descr="拼图">
              <a:extLst>
                <a:ext uri="{FF2B5EF4-FFF2-40B4-BE49-F238E27FC236}">
                  <a16:creationId xmlns:a16="http://schemas.microsoft.com/office/drawing/2014/main" id="{D6A20877-CD32-C083-E4A3-33E573643B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170" y="1692280"/>
              <a:ext cx="445630" cy="445630"/>
            </a:xfrm>
            <a:prstGeom prst="rect">
              <a:avLst/>
            </a:prstGeom>
          </p:spPr>
        </p:pic>
        <p:pic>
          <p:nvPicPr>
            <p:cNvPr id="35" name="图形 34" descr="标牌">
              <a:extLst>
                <a:ext uri="{FF2B5EF4-FFF2-40B4-BE49-F238E27FC236}">
                  <a16:creationId xmlns:a16="http://schemas.microsoft.com/office/drawing/2014/main" id="{AED268F7-1A6C-3324-8F56-CF2A8E103E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175" y="4883103"/>
              <a:ext cx="537620" cy="537620"/>
            </a:xfrm>
            <a:prstGeom prst="rect">
              <a:avLst/>
            </a:prstGeom>
          </p:spPr>
        </p:pic>
        <p:sp>
          <p:nvSpPr>
            <p:cNvPr id="36" name="accept_38398">
              <a:extLst>
                <a:ext uri="{FF2B5EF4-FFF2-40B4-BE49-F238E27FC236}">
                  <a16:creationId xmlns:a16="http://schemas.microsoft.com/office/drawing/2014/main" id="{64762F23-506B-635C-88DA-6F4AD808B1CA}"/>
                </a:ext>
              </a:extLst>
            </p:cNvPr>
            <p:cNvSpPr>
              <a:spLocks noChangeAspect="1"/>
            </p:cNvSpPr>
            <p:nvPr/>
          </p:nvSpPr>
          <p:spPr bwMode="auto">
            <a:xfrm>
              <a:off x="6586603" y="1674496"/>
              <a:ext cx="470628" cy="442048"/>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
          <p:nvSpPr>
            <p:cNvPr id="37" name="intelligence_66143">
              <a:extLst>
                <a:ext uri="{FF2B5EF4-FFF2-40B4-BE49-F238E27FC236}">
                  <a16:creationId xmlns:a16="http://schemas.microsoft.com/office/drawing/2014/main" id="{314F2E9F-1CAD-9E3D-7C84-47901BDDB028}"/>
                </a:ext>
              </a:extLst>
            </p:cNvPr>
            <p:cNvSpPr>
              <a:spLocks noChangeAspect="1"/>
            </p:cNvSpPr>
            <p:nvPr/>
          </p:nvSpPr>
          <p:spPr bwMode="auto">
            <a:xfrm>
              <a:off x="6663589" y="4966491"/>
              <a:ext cx="316656" cy="37084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bg1"/>
            </a:solidFill>
            <a:ln>
              <a:noFill/>
            </a:ln>
          </p:spPr>
        </p:sp>
        <p:sp>
          <p:nvSpPr>
            <p:cNvPr id="38" name="文本框 37">
              <a:extLst>
                <a:ext uri="{FF2B5EF4-FFF2-40B4-BE49-F238E27FC236}">
                  <a16:creationId xmlns:a16="http://schemas.microsoft.com/office/drawing/2014/main" id="{BCF72E3A-A055-BC81-7A80-38B9248AC6AC}"/>
                </a:ext>
              </a:extLst>
            </p:cNvPr>
            <p:cNvSpPr txBox="1"/>
            <p:nvPr/>
          </p:nvSpPr>
          <p:spPr>
            <a:xfrm>
              <a:off x="7460560" y="1933509"/>
              <a:ext cx="4179489" cy="400110"/>
            </a:xfrm>
            <a:prstGeom prst="rect">
              <a:avLst/>
            </a:prstGeom>
            <a:noFill/>
          </p:spPr>
          <p:txBody>
            <a:bodyPr wrap="square" rtlCol="0">
              <a:spAutoFit/>
            </a:bodyPr>
            <a:lstStyle/>
            <a:p>
              <a:pPr algn="just"/>
              <a:r>
                <a:rPr lang="zh-CN" altLang="en-US" sz="2000" dirty="0">
                  <a:latin typeface="楷体" panose="02010609060101010101" pitchFamily="49" charset="-122"/>
                  <a:ea typeface="楷体" panose="02010609060101010101" pitchFamily="49" charset="-122"/>
                </a:rPr>
                <a:t>模型设计转换，硬件优化测试</a:t>
              </a:r>
              <a:endParaRPr lang="zh-CN" altLang="en-US" sz="2000" dirty="0"/>
            </a:p>
          </p:txBody>
        </p:sp>
        <p:sp>
          <p:nvSpPr>
            <p:cNvPr id="39" name="文本框 38">
              <a:extLst>
                <a:ext uri="{FF2B5EF4-FFF2-40B4-BE49-F238E27FC236}">
                  <a16:creationId xmlns:a16="http://schemas.microsoft.com/office/drawing/2014/main" id="{099C72C4-4A4F-9BE0-5A6A-FDFDA9155945}"/>
                </a:ext>
              </a:extLst>
            </p:cNvPr>
            <p:cNvSpPr txBox="1"/>
            <p:nvPr/>
          </p:nvSpPr>
          <p:spPr>
            <a:xfrm>
              <a:off x="7387559" y="2990527"/>
              <a:ext cx="3429203" cy="523220"/>
            </a:xfrm>
            <a:prstGeom prst="rect">
              <a:avLst/>
            </a:prstGeom>
            <a:noFill/>
          </p:spPr>
          <p:txBody>
            <a:bodyPr wrap="square" rtlCol="0">
              <a:spAutoFit/>
            </a:bodyPr>
            <a:lstStyle/>
            <a:p>
              <a:r>
                <a:rPr lang="zh-CN" altLang="en-US" sz="2800" b="1" dirty="0">
                  <a:latin typeface="华光细圆_CNKI" panose="02000500000000000000" pitchFamily="2" charset="-122"/>
                  <a:ea typeface="华光细圆_CNKI" panose="02000500000000000000" pitchFamily="2" charset="-122"/>
                </a:rPr>
                <a:t>项目经验</a:t>
              </a:r>
            </a:p>
          </p:txBody>
        </p:sp>
        <p:sp>
          <p:nvSpPr>
            <p:cNvPr id="40" name="文本框 39">
              <a:extLst>
                <a:ext uri="{FF2B5EF4-FFF2-40B4-BE49-F238E27FC236}">
                  <a16:creationId xmlns:a16="http://schemas.microsoft.com/office/drawing/2014/main" id="{8420E8B9-297B-F74B-C83E-885B5B32BD07}"/>
                </a:ext>
              </a:extLst>
            </p:cNvPr>
            <p:cNvSpPr txBox="1"/>
            <p:nvPr/>
          </p:nvSpPr>
          <p:spPr>
            <a:xfrm>
              <a:off x="7452227" y="3543587"/>
              <a:ext cx="3238472" cy="400110"/>
            </a:xfrm>
            <a:prstGeom prst="rect">
              <a:avLst/>
            </a:prstGeom>
            <a:noFill/>
          </p:spPr>
          <p:txBody>
            <a:bodyPr wrap="square" rtlCol="0">
              <a:spAutoFit/>
            </a:bodyPr>
            <a:lstStyle/>
            <a:p>
              <a:pPr algn="just"/>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所</a:t>
              </a:r>
              <a:r>
                <a:rPr lang="en-US" altLang="zh-CN" sz="2000" dirty="0">
                  <a:latin typeface="楷体" panose="02010609060101010101" pitchFamily="49" charset="-122"/>
                  <a:ea typeface="楷体" panose="02010609060101010101" pitchFamily="49" charset="-122"/>
                </a:rPr>
                <a:t>EMCCD</a:t>
              </a:r>
              <a:r>
                <a:rPr lang="zh-CN" altLang="en-US" sz="2000" dirty="0">
                  <a:latin typeface="楷体" panose="02010609060101010101" pitchFamily="49" charset="-122"/>
                  <a:ea typeface="楷体" panose="02010609060101010101" pitchFamily="49" charset="-122"/>
                </a:rPr>
                <a:t>自动增益控制</a:t>
              </a:r>
              <a:endParaRPr lang="zh-CN" altLang="en-US" sz="2000" dirty="0"/>
            </a:p>
          </p:txBody>
        </p:sp>
        <p:sp>
          <p:nvSpPr>
            <p:cNvPr id="41" name="文本框 40">
              <a:extLst>
                <a:ext uri="{FF2B5EF4-FFF2-40B4-BE49-F238E27FC236}">
                  <a16:creationId xmlns:a16="http://schemas.microsoft.com/office/drawing/2014/main" id="{B961793F-F134-81AC-9D4F-9EB95E9E223A}"/>
                </a:ext>
              </a:extLst>
            </p:cNvPr>
            <p:cNvSpPr txBox="1"/>
            <p:nvPr/>
          </p:nvSpPr>
          <p:spPr>
            <a:xfrm>
              <a:off x="7460560" y="5286452"/>
              <a:ext cx="3238472" cy="400110"/>
            </a:xfrm>
            <a:prstGeom prst="rect">
              <a:avLst/>
            </a:prstGeom>
            <a:noFill/>
          </p:spPr>
          <p:txBody>
            <a:bodyPr wrap="square" rtlCol="0">
              <a:spAutoFit/>
            </a:bodyPr>
            <a:lstStyle/>
            <a:p>
              <a:pPr algn="just"/>
              <a:r>
                <a:rPr lang="en-US" altLang="zh-CN" sz="2000" dirty="0">
                  <a:latin typeface="楷体" panose="02010609060101010101" pitchFamily="49" charset="-122"/>
                  <a:ea typeface="楷体" panose="02010609060101010101" pitchFamily="49" charset="-122"/>
                </a:rPr>
                <a:t>23</a:t>
              </a:r>
              <a:r>
                <a:rPr lang="zh-CN" altLang="en-US" sz="2000" dirty="0">
                  <a:latin typeface="楷体" panose="02010609060101010101" pitchFamily="49" charset="-122"/>
                  <a:ea typeface="楷体" panose="02010609060101010101" pitchFamily="49" charset="-122"/>
                </a:rPr>
                <a:t>岁</a:t>
              </a:r>
              <a:endParaRPr lang="zh-CN" altLang="en-US" sz="2000" dirty="0"/>
            </a:p>
          </p:txBody>
        </p:sp>
      </p:grpSp>
    </p:spTree>
    <p:extLst>
      <p:ext uri="{BB962C8B-B14F-4D97-AF65-F5344CB8AC3E}">
        <p14:creationId xmlns:p14="http://schemas.microsoft.com/office/powerpoint/2010/main" val="414753500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4.7   </a:t>
              </a:r>
              <a:r>
                <a:rPr lang="zh-CN" altLang="en-US" sz="2400" dirty="0">
                  <a:solidFill>
                    <a:schemeClr val="bg1"/>
                  </a:solidFill>
                  <a:latin typeface="微软雅黑" panose="020B0503020204020204" pitchFamily="34" charset="-122"/>
                  <a:ea typeface="微软雅黑" panose="020B0503020204020204" pitchFamily="34" charset="-122"/>
                </a:rPr>
                <a:t>后续工作</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68EB1BC3-22AA-2E16-4B29-69AD3AF86563}"/>
              </a:ext>
            </a:extLst>
          </p:cNvPr>
          <p:cNvSpPr/>
          <p:nvPr/>
        </p:nvSpPr>
        <p:spPr>
          <a:xfrm>
            <a:off x="5722094" y="2236438"/>
            <a:ext cx="5913995" cy="2585323"/>
          </a:xfrm>
          <a:prstGeom prst="rect">
            <a:avLst/>
          </a:prstGeom>
        </p:spPr>
        <p:txBody>
          <a:bodyPr wrap="square">
            <a:spAutoFit/>
          </a:bodyPr>
          <a:lstStyle/>
          <a:p>
            <a:pPr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从目前模型优化的结果来看，虽然速度有了大幅度的提升，但是还没有</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完全发挥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海云加速器的性能。</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在模型方面，从推理结果来看，对</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小物体</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和</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重叠</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的多物体检测存在缺陷，后续可以针对性优化，还可以</a:t>
            </a:r>
            <a:r>
              <a:rPr lang="zh-CN" altLang="en-US" sz="1800" kern="100" dirty="0">
                <a:effectLst/>
                <a:latin typeface="Calibri" panose="020F0502020204030204" pitchFamily="34" charset="0"/>
                <a:ea typeface="宋体" panose="02010600030101010101" pitchFamily="2" charset="-122"/>
                <a:cs typeface="宋体" panose="02010600030101010101" pitchFamily="2" charset="-122"/>
              </a:rPr>
              <a:t>尝试</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使用</a:t>
            </a:r>
            <a:r>
              <a:rPr lang="zh-CN" altLang="zh-CN" sz="1800" kern="100" dirty="0">
                <a:solidFill>
                  <a:srgbClr val="FF0000"/>
                </a:solidFill>
                <a:effectLst/>
                <a:latin typeface="Calibri" panose="020F0502020204030204" pitchFamily="34" charset="0"/>
                <a:ea typeface="宋体" panose="02010600030101010101" pitchFamily="2" charset="-122"/>
                <a:cs typeface="宋体" panose="02010600030101010101" pitchFamily="2" charset="-122"/>
              </a:rPr>
              <a:t>知识蒸馏</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来恢复精度。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FPGA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端的优化没有做好，例如</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双缓冲</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PL</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定点量化</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方面还有很多工作要做，</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深度分离卷积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的算法也有很大的优化空间。后续会在这些方面加以优化。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074" name="Picture 2">
            <a:extLst>
              <a:ext uri="{FF2B5EF4-FFF2-40B4-BE49-F238E27FC236}">
                <a16:creationId xmlns:a16="http://schemas.microsoft.com/office/drawing/2014/main" id="{734EDB28-3438-EC5C-6A8E-9D2EA4D09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81" y="2236438"/>
            <a:ext cx="3733800" cy="20478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33">
            <a:extLst>
              <a:ext uri="{FF2B5EF4-FFF2-40B4-BE49-F238E27FC236}">
                <a16:creationId xmlns:a16="http://schemas.microsoft.com/office/drawing/2014/main" id="{432083F0-20C9-8949-DF0F-FADCFD38CE3B}"/>
              </a:ext>
            </a:extLst>
          </p:cNvPr>
          <p:cNvSpPr txBox="1">
            <a:spLocks noChangeArrowheads="1"/>
          </p:cNvSpPr>
          <p:nvPr/>
        </p:nvSpPr>
        <p:spPr bwMode="auto">
          <a:xfrm>
            <a:off x="436342" y="1547941"/>
            <a:ext cx="2176182"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DW conv </a:t>
            </a:r>
          </a:p>
        </p:txBody>
      </p:sp>
      <p:sp>
        <p:nvSpPr>
          <p:cNvPr id="18" name="矩形: 圆角 17">
            <a:extLst>
              <a:ext uri="{FF2B5EF4-FFF2-40B4-BE49-F238E27FC236}">
                <a16:creationId xmlns:a16="http://schemas.microsoft.com/office/drawing/2014/main" id="{375AD439-F537-8B3F-1E67-BA932E84A0F5}"/>
              </a:ext>
            </a:extLst>
          </p:cNvPr>
          <p:cNvSpPr/>
          <p:nvPr/>
        </p:nvSpPr>
        <p:spPr>
          <a:xfrm>
            <a:off x="5608494" y="1906620"/>
            <a:ext cx="6147164" cy="2915141"/>
          </a:xfrm>
          <a:prstGeom prst="roundRect">
            <a:avLst>
              <a:gd name="adj" fmla="val 25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217386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单圆角矩形 3"/>
          <p:cNvSpPr/>
          <p:nvPr/>
        </p:nvSpPr>
        <p:spPr>
          <a:xfrm flipV="1">
            <a:off x="6103531" y="817353"/>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单圆角矩形 4"/>
          <p:cNvSpPr/>
          <p:nvPr/>
        </p:nvSpPr>
        <p:spPr>
          <a:xfrm flipH="1">
            <a:off x="390522" y="372342"/>
            <a:ext cx="8010528" cy="890022"/>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defRPr/>
            </a:pPr>
            <a:r>
              <a:rPr lang="en-US" altLang="zh-CN" sz="3600" spc="-100" dirty="0">
                <a:latin typeface="微软雅黑" pitchFamily="34" charset="-122"/>
                <a:ea typeface="微软雅黑" pitchFamily="34" charset="-122"/>
              </a:rPr>
              <a:t>5. </a:t>
            </a:r>
            <a:r>
              <a:rPr lang="zh-CN" altLang="en-US" sz="3600" spc="-100" dirty="0">
                <a:latin typeface="微软雅黑" pitchFamily="34" charset="-122"/>
                <a:ea typeface="微软雅黑" pitchFamily="34" charset="-122"/>
              </a:rPr>
              <a:t>性能指标</a:t>
            </a:r>
          </a:p>
        </p:txBody>
      </p:sp>
      <p:grpSp>
        <p:nvGrpSpPr>
          <p:cNvPr id="16" name="组合 15"/>
          <p:cNvGrpSpPr/>
          <p:nvPr/>
        </p:nvGrpSpPr>
        <p:grpSpPr>
          <a:xfrm>
            <a:off x="10347130" y="5029201"/>
            <a:ext cx="1255597" cy="977724"/>
            <a:chOff x="10318555" y="4914901"/>
            <a:chExt cx="1255597" cy="977724"/>
          </a:xfrm>
        </p:grpSpPr>
        <p:sp>
          <p:nvSpPr>
            <p:cNvPr id="8" name="椭圆 7"/>
            <p:cNvSpPr/>
            <p:nvPr/>
          </p:nvSpPr>
          <p:spPr>
            <a:xfrm>
              <a:off x="10318555" y="4914901"/>
              <a:ext cx="971342" cy="971342"/>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3" y="4969295"/>
              <a:ext cx="1047179"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5</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sp>
        <p:nvSpPr>
          <p:cNvPr id="2" name="TextBox 1"/>
          <p:cNvSpPr txBox="1"/>
          <p:nvPr/>
        </p:nvSpPr>
        <p:spPr>
          <a:xfrm>
            <a:off x="7798171" y="1432392"/>
            <a:ext cx="3621685" cy="168905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推理速度</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模型精度</a:t>
            </a:r>
            <a:endParaRPr lang="en-US" altLang="zh-CN" sz="2400" b="1" dirty="0">
              <a:solidFill>
                <a:schemeClr val="tx1">
                  <a:lumMod val="85000"/>
                  <a:lumOff val="15000"/>
                </a:schemeClr>
              </a:solidFill>
              <a:latin typeface="微软雅黑" pitchFamily="34" charset="-122"/>
              <a:ea typeface="微软雅黑" pitchFamily="34" charset="-122"/>
            </a:endParaRPr>
          </a:p>
          <a:p>
            <a:pPr>
              <a:lnSpc>
                <a:spcPct val="150000"/>
              </a:lnSpc>
            </a:pPr>
            <a:endParaRPr lang="zh-CN" altLang="en-US" sz="2400" b="1" dirty="0">
              <a:solidFill>
                <a:schemeClr val="tx1">
                  <a:lumMod val="85000"/>
                  <a:lumOff val="1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4FFC171-0A10-FA8A-C017-859547CA11FD}"/>
              </a:ext>
            </a:extLst>
          </p:cNvPr>
          <p:cNvGrpSpPr/>
          <p:nvPr/>
        </p:nvGrpSpPr>
        <p:grpSpPr>
          <a:xfrm>
            <a:off x="-39599" y="1811532"/>
            <a:ext cx="7717039" cy="4844218"/>
            <a:chOff x="68304" y="1791249"/>
            <a:chExt cx="7717039" cy="4844218"/>
          </a:xfrm>
        </p:grpSpPr>
        <p:grpSp>
          <p:nvGrpSpPr>
            <p:cNvPr id="24" name="Group 57">
              <a:extLst>
                <a:ext uri="{FF2B5EF4-FFF2-40B4-BE49-F238E27FC236}">
                  <a16:creationId xmlns:a16="http://schemas.microsoft.com/office/drawing/2014/main" id="{466D3229-DDEB-60B4-0905-B767DA1A63DD}"/>
                </a:ext>
              </a:extLst>
            </p:cNvPr>
            <p:cNvGrpSpPr>
              <a:grpSpLocks/>
            </p:cNvGrpSpPr>
            <p:nvPr/>
          </p:nvGrpSpPr>
          <p:grpSpPr bwMode="auto">
            <a:xfrm>
              <a:off x="68304" y="2747679"/>
              <a:ext cx="7182468" cy="3887788"/>
              <a:chOff x="1298" y="1392"/>
              <a:chExt cx="4256" cy="2449"/>
            </a:xfrm>
          </p:grpSpPr>
          <p:sp>
            <p:nvSpPr>
              <p:cNvPr id="28" name="Freeform 58">
                <a:extLst>
                  <a:ext uri="{FF2B5EF4-FFF2-40B4-BE49-F238E27FC236}">
                    <a16:creationId xmlns:a16="http://schemas.microsoft.com/office/drawing/2014/main" id="{0EC46B62-962B-57AC-A074-E89757C18E33}"/>
                  </a:ext>
                </a:extLst>
              </p:cNvPr>
              <p:cNvSpPr>
                <a:spLocks/>
              </p:cNvSpPr>
              <p:nvPr/>
            </p:nvSpPr>
            <p:spPr bwMode="gray">
              <a:xfrm>
                <a:off x="5128" y="1392"/>
                <a:ext cx="421" cy="630"/>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57647"/>
                      <a:invGamma/>
                    </a:srgbClr>
                  </a:gs>
                  <a:gs pos="100000">
                    <a:srgbClr val="00563F"/>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29" name="Freeform 59">
                <a:extLst>
                  <a:ext uri="{FF2B5EF4-FFF2-40B4-BE49-F238E27FC236}">
                    <a16:creationId xmlns:a16="http://schemas.microsoft.com/office/drawing/2014/main" id="{89C91E01-C47B-B98C-DBC2-EA3F8AFA8AB4}"/>
                  </a:ext>
                </a:extLst>
              </p:cNvPr>
              <p:cNvSpPr>
                <a:spLocks/>
              </p:cNvSpPr>
              <p:nvPr/>
            </p:nvSpPr>
            <p:spPr bwMode="gray">
              <a:xfrm>
                <a:off x="3112" y="1392"/>
                <a:ext cx="2442" cy="403"/>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gradFill rotWithShape="1">
                <a:gsLst>
                  <a:gs pos="0">
                    <a:srgbClr val="0C5A4B"/>
                  </a:gs>
                  <a:gs pos="100000">
                    <a:srgbClr val="0C5A4B">
                      <a:gamma/>
                      <a:shade val="46275"/>
                      <a:invGamma/>
                    </a:srgbClr>
                  </a:gs>
                </a:gsLst>
                <a:lin ang="5400000" scaled="1"/>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36" name="Freeform 60">
                <a:extLst>
                  <a:ext uri="{FF2B5EF4-FFF2-40B4-BE49-F238E27FC236}">
                    <a16:creationId xmlns:a16="http://schemas.microsoft.com/office/drawing/2014/main" id="{C2A2B587-432D-FCFD-887C-A4772D16EDB9}"/>
                  </a:ext>
                </a:extLst>
              </p:cNvPr>
              <p:cNvSpPr>
                <a:spLocks/>
              </p:cNvSpPr>
              <p:nvPr/>
            </p:nvSpPr>
            <p:spPr bwMode="gray">
              <a:xfrm>
                <a:off x="4705" y="2017"/>
                <a:ext cx="420" cy="626"/>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339966">
                      <a:gamma/>
                      <a:shade val="46275"/>
                      <a:invGamma/>
                    </a:srgbClr>
                  </a:gs>
                  <a:gs pos="50000">
                    <a:srgbClr val="339966"/>
                  </a:gs>
                  <a:gs pos="100000">
                    <a:srgbClr val="339966">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37" name="Freeform 61">
                <a:extLst>
                  <a:ext uri="{FF2B5EF4-FFF2-40B4-BE49-F238E27FC236}">
                    <a16:creationId xmlns:a16="http://schemas.microsoft.com/office/drawing/2014/main" id="{ABF73FA3-83F7-4CEB-03F0-3764CE9650BC}"/>
                  </a:ext>
                </a:extLst>
              </p:cNvPr>
              <p:cNvSpPr>
                <a:spLocks/>
              </p:cNvSpPr>
              <p:nvPr/>
            </p:nvSpPr>
            <p:spPr bwMode="gray">
              <a:xfrm>
                <a:off x="2505" y="2017"/>
                <a:ext cx="2625" cy="402"/>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339966"/>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38" name="Freeform 62">
                <a:extLst>
                  <a:ext uri="{FF2B5EF4-FFF2-40B4-BE49-F238E27FC236}">
                    <a16:creationId xmlns:a16="http://schemas.microsoft.com/office/drawing/2014/main" id="{9BB20971-4EBC-120C-3807-D11A2D437CB9}"/>
                  </a:ext>
                </a:extLst>
              </p:cNvPr>
              <p:cNvSpPr>
                <a:spLocks/>
              </p:cNvSpPr>
              <p:nvPr/>
            </p:nvSpPr>
            <p:spPr bwMode="gray">
              <a:xfrm>
                <a:off x="4280" y="2636"/>
                <a:ext cx="419" cy="629"/>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63A527">
                      <a:gamma/>
                      <a:shade val="46275"/>
                      <a:invGamma/>
                    </a:srgbClr>
                  </a:gs>
                  <a:gs pos="50000">
                    <a:srgbClr val="63A527"/>
                  </a:gs>
                  <a:gs pos="100000">
                    <a:srgbClr val="63A527">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39" name="Freeform 63">
                <a:extLst>
                  <a:ext uri="{FF2B5EF4-FFF2-40B4-BE49-F238E27FC236}">
                    <a16:creationId xmlns:a16="http://schemas.microsoft.com/office/drawing/2014/main" id="{F9FF87B8-F75F-1133-D948-B41D0AE2449F}"/>
                  </a:ext>
                </a:extLst>
              </p:cNvPr>
              <p:cNvSpPr>
                <a:spLocks/>
              </p:cNvSpPr>
              <p:nvPr/>
            </p:nvSpPr>
            <p:spPr bwMode="gray">
              <a:xfrm>
                <a:off x="3858" y="3211"/>
                <a:ext cx="422" cy="630"/>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B8C62E">
                      <a:gamma/>
                      <a:shade val="46275"/>
                      <a:invGamma/>
                    </a:srgbClr>
                  </a:gs>
                  <a:gs pos="50000">
                    <a:srgbClr val="B8C62E"/>
                  </a:gs>
                  <a:gs pos="100000">
                    <a:srgbClr val="B8C62E">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40" name="Freeform 64">
                <a:extLst>
                  <a:ext uri="{FF2B5EF4-FFF2-40B4-BE49-F238E27FC236}">
                    <a16:creationId xmlns:a16="http://schemas.microsoft.com/office/drawing/2014/main" id="{8FBE10F6-978D-5EB8-C1AC-BA0B23B67ED0}"/>
                  </a:ext>
                </a:extLst>
              </p:cNvPr>
              <p:cNvSpPr>
                <a:spLocks/>
              </p:cNvSpPr>
              <p:nvPr/>
            </p:nvSpPr>
            <p:spPr bwMode="gray">
              <a:xfrm>
                <a:off x="1301" y="3218"/>
                <a:ext cx="2983" cy="403"/>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B8C62E"/>
              </a:solidFill>
              <a:ln>
                <a:noFill/>
              </a:ln>
              <a:extLst>
                <a:ext uri="{91240B29-F687-4F45-9708-019B960494DF}">
                  <a14:hiddenLine xmlns:a14="http://schemas.microsoft.com/office/drawing/2010/main" w="0" cap="flat" cmpd="sng">
                    <a:solidFill>
                      <a:srgbClr val="808080"/>
                    </a:solidFill>
                    <a:prstDash val="solid"/>
                    <a:round/>
                    <a:headEnd/>
                    <a:tailEnd/>
                  </a14:hiddenLine>
                </a:ext>
              </a:extLst>
            </p:spPr>
            <p:txBody>
              <a:bodyPr/>
              <a:lstStyle/>
              <a:p>
                <a:endParaRPr lang="zh-CN" altLang="en-US"/>
              </a:p>
            </p:txBody>
          </p:sp>
          <p:sp>
            <p:nvSpPr>
              <p:cNvPr id="41" name="Freeform 74">
                <a:extLst>
                  <a:ext uri="{FF2B5EF4-FFF2-40B4-BE49-F238E27FC236}">
                    <a16:creationId xmlns:a16="http://schemas.microsoft.com/office/drawing/2014/main" id="{534CD618-54D5-F348-2041-47B07821BB0A}"/>
                  </a:ext>
                </a:extLst>
              </p:cNvPr>
              <p:cNvSpPr>
                <a:spLocks/>
              </p:cNvSpPr>
              <p:nvPr/>
            </p:nvSpPr>
            <p:spPr bwMode="gray">
              <a:xfrm rot="275123">
                <a:off x="1632" y="1440"/>
                <a:ext cx="1343" cy="2026"/>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08136"/>
                  </a:gs>
                  <a:gs pos="100000">
                    <a:srgbClr val="F08136">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zh-CN" altLang="en-US"/>
              </a:p>
            </p:txBody>
          </p:sp>
          <p:sp>
            <p:nvSpPr>
              <p:cNvPr id="42" name="Rectangle 75">
                <a:extLst>
                  <a:ext uri="{FF2B5EF4-FFF2-40B4-BE49-F238E27FC236}">
                    <a16:creationId xmlns:a16="http://schemas.microsoft.com/office/drawing/2014/main" id="{FCA2261F-7794-C159-3072-60AA3C70508B}"/>
                  </a:ext>
                </a:extLst>
              </p:cNvPr>
              <p:cNvSpPr>
                <a:spLocks noChangeArrowheads="1"/>
              </p:cNvSpPr>
              <p:nvPr/>
            </p:nvSpPr>
            <p:spPr bwMode="gray">
              <a:xfrm>
                <a:off x="3116" y="1795"/>
                <a:ext cx="2022" cy="226"/>
              </a:xfrm>
              <a:prstGeom prst="rect">
                <a:avLst/>
              </a:prstGeom>
              <a:gradFill rotWithShape="1">
                <a:gsLst>
                  <a:gs pos="0">
                    <a:srgbClr val="0C5A4B">
                      <a:gamma/>
                      <a:shade val="72549"/>
                      <a:invGamma/>
                    </a:srgbClr>
                  </a:gs>
                  <a:gs pos="50000">
                    <a:srgbClr val="0C5A4B"/>
                  </a:gs>
                  <a:gs pos="100000">
                    <a:srgbClr val="0C5A4B">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C000"/>
                    </a:solidFill>
                    <a:latin typeface="Verdana" panose="020B0604030504040204" pitchFamily="34" charset="0"/>
                    <a:ea typeface="宋体" panose="02010600030101010101" pitchFamily="2" charset="-122"/>
                  </a:rPr>
                  <a:t>训练量化</a:t>
                </a:r>
                <a:r>
                  <a:rPr lang="zh-CN" altLang="en-US" dirty="0">
                    <a:solidFill>
                      <a:srgbClr val="FFFFFF"/>
                    </a:solidFill>
                    <a:latin typeface="Verdana" panose="020B0604030504040204" pitchFamily="34" charset="0"/>
                    <a:ea typeface="宋体" panose="02010600030101010101" pitchFamily="2" charset="-122"/>
                  </a:rPr>
                  <a:t>，模型精度损失</a:t>
                </a:r>
                <a:r>
                  <a:rPr lang="zh-CN" altLang="en-US" dirty="0">
                    <a:solidFill>
                      <a:srgbClr val="FF0000"/>
                    </a:solidFill>
                    <a:latin typeface="Verdana" panose="020B0604030504040204" pitchFamily="34" charset="0"/>
                    <a:ea typeface="宋体" panose="02010600030101010101" pitchFamily="2" charset="-122"/>
                  </a:rPr>
                  <a:t>最小化</a:t>
                </a:r>
                <a:endParaRPr lang="en-US" altLang="zh-CN" dirty="0">
                  <a:solidFill>
                    <a:srgbClr val="FF0000"/>
                  </a:solidFill>
                  <a:latin typeface="Verdana" panose="020B0604030504040204" pitchFamily="34" charset="0"/>
                  <a:ea typeface="宋体" panose="02010600030101010101" pitchFamily="2" charset="-122"/>
                </a:endParaRPr>
              </a:p>
            </p:txBody>
          </p:sp>
          <p:sp>
            <p:nvSpPr>
              <p:cNvPr id="43" name="Rectangle 76">
                <a:extLst>
                  <a:ext uri="{FF2B5EF4-FFF2-40B4-BE49-F238E27FC236}">
                    <a16:creationId xmlns:a16="http://schemas.microsoft.com/office/drawing/2014/main" id="{DFBD6024-090B-A46C-63F7-A05D2474DCD1}"/>
                  </a:ext>
                </a:extLst>
              </p:cNvPr>
              <p:cNvSpPr>
                <a:spLocks noChangeArrowheads="1"/>
              </p:cNvSpPr>
              <p:nvPr/>
            </p:nvSpPr>
            <p:spPr bwMode="gray">
              <a:xfrm>
                <a:off x="2506" y="2419"/>
                <a:ext cx="2203" cy="222"/>
              </a:xfrm>
              <a:prstGeom prst="rect">
                <a:avLst/>
              </a:prstGeom>
              <a:gradFill rotWithShape="1">
                <a:gsLst>
                  <a:gs pos="0">
                    <a:srgbClr val="339966">
                      <a:gamma/>
                      <a:shade val="72549"/>
                      <a:invGamma/>
                    </a:srgbClr>
                  </a:gs>
                  <a:gs pos="50000">
                    <a:srgbClr val="339966"/>
                  </a:gs>
                  <a:gs pos="100000">
                    <a:srgbClr val="339966">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0000"/>
                    </a:solidFill>
                    <a:latin typeface="Verdana" panose="020B0604030504040204" pitchFamily="34" charset="0"/>
                    <a:ea typeface="宋体" panose="02010600030101010101" pitchFamily="2" charset="-122"/>
                  </a:rPr>
                  <a:t>通道注意力</a:t>
                </a:r>
                <a:r>
                  <a:rPr lang="zh-CN" altLang="en-US" dirty="0">
                    <a:solidFill>
                      <a:srgbClr val="FFFFFF"/>
                    </a:solidFill>
                    <a:latin typeface="Verdana" panose="020B0604030504040204" pitchFamily="34" charset="0"/>
                    <a:ea typeface="宋体" panose="02010600030101010101" pitchFamily="2" charset="-122"/>
                  </a:rPr>
                  <a:t>，解决</a:t>
                </a:r>
                <a:r>
                  <a:rPr lang="zh-CN" altLang="en-US" dirty="0">
                    <a:solidFill>
                      <a:srgbClr val="FF0000"/>
                    </a:solidFill>
                    <a:latin typeface="Verdana" panose="020B0604030504040204" pitchFamily="34" charset="0"/>
                    <a:ea typeface="宋体" panose="02010600030101010101" pitchFamily="2" charset="-122"/>
                  </a:rPr>
                  <a:t>小物体检测痛点</a:t>
                </a:r>
                <a:endParaRPr lang="en-US" altLang="zh-CN" dirty="0">
                  <a:solidFill>
                    <a:srgbClr val="FF0000"/>
                  </a:solidFill>
                  <a:latin typeface="Verdana" panose="020B0604030504040204" pitchFamily="34" charset="0"/>
                  <a:ea typeface="宋体" panose="02010600030101010101" pitchFamily="2" charset="-122"/>
                </a:endParaRPr>
              </a:p>
            </p:txBody>
          </p:sp>
          <p:sp>
            <p:nvSpPr>
              <p:cNvPr id="44" name="Freeform 77">
                <a:extLst>
                  <a:ext uri="{FF2B5EF4-FFF2-40B4-BE49-F238E27FC236}">
                    <a16:creationId xmlns:a16="http://schemas.microsoft.com/office/drawing/2014/main" id="{7119AEFB-E04A-5E94-B150-AFD521AFDE76}"/>
                  </a:ext>
                </a:extLst>
              </p:cNvPr>
              <p:cNvSpPr>
                <a:spLocks/>
              </p:cNvSpPr>
              <p:nvPr/>
            </p:nvSpPr>
            <p:spPr bwMode="gray">
              <a:xfrm>
                <a:off x="1903" y="2636"/>
                <a:ext cx="2801" cy="406"/>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63A527"/>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45" name="Rectangle 78">
                <a:extLst>
                  <a:ext uri="{FF2B5EF4-FFF2-40B4-BE49-F238E27FC236}">
                    <a16:creationId xmlns:a16="http://schemas.microsoft.com/office/drawing/2014/main" id="{03973AC3-4CEB-6BF2-25E8-B28E9E0BD320}"/>
                  </a:ext>
                </a:extLst>
              </p:cNvPr>
              <p:cNvSpPr>
                <a:spLocks noChangeArrowheads="1"/>
              </p:cNvSpPr>
              <p:nvPr/>
            </p:nvSpPr>
            <p:spPr bwMode="gray">
              <a:xfrm>
                <a:off x="1905" y="3041"/>
                <a:ext cx="2384" cy="222"/>
              </a:xfrm>
              <a:prstGeom prst="rect">
                <a:avLst/>
              </a:prstGeom>
              <a:gradFill rotWithShape="1">
                <a:gsLst>
                  <a:gs pos="0">
                    <a:srgbClr val="6DB418">
                      <a:gamma/>
                      <a:shade val="72549"/>
                      <a:invGamma/>
                    </a:srgbClr>
                  </a:gs>
                  <a:gs pos="50000">
                    <a:srgbClr val="6DB418"/>
                  </a:gs>
                  <a:gs pos="100000">
                    <a:srgbClr val="6DB418">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FF0000"/>
                    </a:solidFill>
                    <a:latin typeface="Verdana" panose="020B0604030504040204" pitchFamily="34" charset="0"/>
                    <a:ea typeface="宋体" panose="02010600030101010101" pitchFamily="2" charset="-122"/>
                  </a:rPr>
                  <a:t>Shadow</a:t>
                </a:r>
                <a:r>
                  <a:rPr lang="zh-CN" altLang="en-US" dirty="0">
                    <a:solidFill>
                      <a:srgbClr val="FFFFFF"/>
                    </a:solidFill>
                    <a:latin typeface="Verdana" panose="020B0604030504040204" pitchFamily="34" charset="0"/>
                    <a:ea typeface="宋体" panose="02010600030101010101" pitchFamily="2" charset="-122"/>
                  </a:rPr>
                  <a:t>模块，模型精度</a:t>
                </a:r>
                <a:r>
                  <a:rPr lang="zh-CN" altLang="en-US" dirty="0">
                    <a:solidFill>
                      <a:srgbClr val="FF0000"/>
                    </a:solidFill>
                    <a:latin typeface="Verdana" panose="020B0604030504040204" pitchFamily="34" charset="0"/>
                    <a:ea typeface="宋体" panose="02010600030101010101" pitchFamily="2" charset="-122"/>
                  </a:rPr>
                  <a:t>不降反升</a:t>
                </a:r>
                <a:endParaRPr lang="en-US" altLang="zh-CN" dirty="0">
                  <a:solidFill>
                    <a:srgbClr val="FF0000"/>
                  </a:solidFill>
                  <a:latin typeface="Verdana" panose="020B0604030504040204" pitchFamily="34" charset="0"/>
                  <a:ea typeface="宋体" panose="02010600030101010101" pitchFamily="2" charset="-122"/>
                </a:endParaRPr>
              </a:p>
            </p:txBody>
          </p:sp>
          <p:sp>
            <p:nvSpPr>
              <p:cNvPr id="46" name="Rectangle 79">
                <a:extLst>
                  <a:ext uri="{FF2B5EF4-FFF2-40B4-BE49-F238E27FC236}">
                    <a16:creationId xmlns:a16="http://schemas.microsoft.com/office/drawing/2014/main" id="{0F1EB59D-4DEA-1BB1-AB2A-99A9593D66D1}"/>
                  </a:ext>
                </a:extLst>
              </p:cNvPr>
              <p:cNvSpPr>
                <a:spLocks noChangeArrowheads="1"/>
              </p:cNvSpPr>
              <p:nvPr/>
            </p:nvSpPr>
            <p:spPr bwMode="gray">
              <a:xfrm>
                <a:off x="1298" y="3619"/>
                <a:ext cx="2566" cy="221"/>
              </a:xfrm>
              <a:prstGeom prst="rect">
                <a:avLst/>
              </a:prstGeom>
              <a:gradFill rotWithShape="1">
                <a:gsLst>
                  <a:gs pos="0">
                    <a:srgbClr val="B8C62E">
                      <a:gamma/>
                      <a:shade val="72549"/>
                      <a:invGamma/>
                    </a:srgbClr>
                  </a:gs>
                  <a:gs pos="50000">
                    <a:srgbClr val="B8C62E"/>
                  </a:gs>
                  <a:gs pos="100000">
                    <a:srgbClr val="B8C62E">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dirty="0">
                    <a:solidFill>
                      <a:srgbClr val="FF0000"/>
                    </a:solidFill>
                    <a:latin typeface="Verdana" panose="020B0604030504040204" pitchFamily="34" charset="0"/>
                    <a:ea typeface="宋体" panose="02010600030101010101" pitchFamily="2" charset="-122"/>
                  </a:rPr>
                  <a:t>十六倍通道剪枝</a:t>
                </a:r>
                <a:r>
                  <a:rPr lang="zh-CN" altLang="en-US" b="1" dirty="0">
                    <a:solidFill>
                      <a:srgbClr val="FFFFFF"/>
                    </a:solidFill>
                    <a:latin typeface="Verdana" panose="020B0604030504040204" pitchFamily="34" charset="0"/>
                    <a:ea typeface="宋体" panose="02010600030101010101" pitchFamily="2" charset="-122"/>
                  </a:rPr>
                  <a:t>，数据重排具有</a:t>
                </a:r>
                <a:r>
                  <a:rPr lang="zh-CN" altLang="en-US" b="1" dirty="0">
                    <a:solidFill>
                      <a:srgbClr val="FF0000"/>
                    </a:solidFill>
                    <a:latin typeface="Verdana" panose="020B0604030504040204" pitchFamily="34" charset="0"/>
                    <a:ea typeface="宋体" panose="02010600030101010101" pitchFamily="2" charset="-122"/>
                  </a:rPr>
                  <a:t>天然优势</a:t>
                </a:r>
                <a:endParaRPr lang="en-US" altLang="zh-CN" b="1" dirty="0">
                  <a:solidFill>
                    <a:srgbClr val="FF0000"/>
                  </a:solidFill>
                  <a:latin typeface="Verdana" panose="020B0604030504040204" pitchFamily="34" charset="0"/>
                  <a:ea typeface="宋体" panose="02010600030101010101" pitchFamily="2" charset="-122"/>
                </a:endParaRPr>
              </a:p>
            </p:txBody>
          </p:sp>
        </p:grpSp>
        <p:sp>
          <p:nvSpPr>
            <p:cNvPr id="25" name="Freeform 7">
              <a:extLst>
                <a:ext uri="{FF2B5EF4-FFF2-40B4-BE49-F238E27FC236}">
                  <a16:creationId xmlns:a16="http://schemas.microsoft.com/office/drawing/2014/main" id="{F4415A2F-E1EA-4309-A4C8-A4E3D541864A}"/>
                </a:ext>
              </a:extLst>
            </p:cNvPr>
            <p:cNvSpPr>
              <a:spLocks/>
            </p:cNvSpPr>
            <p:nvPr/>
          </p:nvSpPr>
          <p:spPr bwMode="gray">
            <a:xfrm>
              <a:off x="4093210" y="1794625"/>
              <a:ext cx="3692133" cy="638175"/>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26" name="Rectangle 22">
              <a:extLst>
                <a:ext uri="{FF2B5EF4-FFF2-40B4-BE49-F238E27FC236}">
                  <a16:creationId xmlns:a16="http://schemas.microsoft.com/office/drawing/2014/main" id="{B26232BF-D958-B48E-B247-81362295A5A2}"/>
                </a:ext>
              </a:extLst>
            </p:cNvPr>
            <p:cNvSpPr>
              <a:spLocks noChangeArrowheads="1"/>
            </p:cNvSpPr>
            <p:nvPr/>
          </p:nvSpPr>
          <p:spPr bwMode="gray">
            <a:xfrm>
              <a:off x="4127287" y="2413133"/>
              <a:ext cx="3113250" cy="352425"/>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a:solidFill>
                    <a:srgbClr val="FF0000"/>
                  </a:solidFill>
                  <a:latin typeface="Verdana" panose="020B0604030504040204" pitchFamily="34" charset="0"/>
                  <a:ea typeface="宋体" panose="02010600030101010101" pitchFamily="2" charset="-122"/>
                </a:rPr>
                <a:t>数据重排</a:t>
              </a:r>
              <a:r>
                <a:rPr lang="en-US" altLang="zh-CN" dirty="0">
                  <a:solidFill>
                    <a:srgbClr val="FFFFFF"/>
                  </a:solidFill>
                  <a:latin typeface="Verdana" panose="020B0604030504040204" pitchFamily="34" charset="0"/>
                  <a:ea typeface="宋体" panose="02010600030101010101" pitchFamily="2" charset="-122"/>
                </a:rPr>
                <a:t>+</a:t>
              </a:r>
              <a:r>
                <a:rPr lang="zh-CN" altLang="en-US" dirty="0">
                  <a:solidFill>
                    <a:srgbClr val="EA8464"/>
                  </a:solidFill>
                  <a:latin typeface="Verdana" panose="020B0604030504040204" pitchFamily="34" charset="0"/>
                  <a:ea typeface="宋体" panose="02010600030101010101" pitchFamily="2" charset="-122"/>
                </a:rPr>
                <a:t>双缓冲，性能飞跃</a:t>
              </a:r>
              <a:endParaRPr lang="en-US" altLang="zh-CN" dirty="0">
                <a:solidFill>
                  <a:srgbClr val="EA8464"/>
                </a:solidFill>
                <a:latin typeface="Verdana" panose="020B0604030504040204" pitchFamily="34" charset="0"/>
                <a:ea typeface="宋体" panose="02010600030101010101" pitchFamily="2" charset="-122"/>
              </a:endParaRPr>
            </a:p>
          </p:txBody>
        </p:sp>
        <p:sp>
          <p:nvSpPr>
            <p:cNvPr id="27" name="Freeform 6">
              <a:extLst>
                <a:ext uri="{FF2B5EF4-FFF2-40B4-BE49-F238E27FC236}">
                  <a16:creationId xmlns:a16="http://schemas.microsoft.com/office/drawing/2014/main" id="{C3A037B4-D7BF-6B26-01BA-49780C17909B}"/>
                </a:ext>
              </a:extLst>
            </p:cNvPr>
            <p:cNvSpPr>
              <a:spLocks/>
            </p:cNvSpPr>
            <p:nvPr/>
          </p:nvSpPr>
          <p:spPr bwMode="gray">
            <a:xfrm>
              <a:off x="7209858" y="1791249"/>
              <a:ext cx="575485" cy="993775"/>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dirty="0"/>
            </a:p>
          </p:txBody>
        </p:sp>
      </p:grpSp>
    </p:spTree>
    <p:extLst>
      <p:ext uri="{BB962C8B-B14F-4D97-AF65-F5344CB8AC3E}">
        <p14:creationId xmlns:p14="http://schemas.microsoft.com/office/powerpoint/2010/main" val="234345816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5.1.1   arm</a:t>
              </a:r>
              <a:r>
                <a:rPr lang="zh-CN" altLang="en-US" sz="2400" dirty="0">
                  <a:solidFill>
                    <a:schemeClr val="bg1"/>
                  </a:solidFill>
                  <a:latin typeface="微软雅黑" panose="020B0503020204020204" pitchFamily="34" charset="-122"/>
                  <a:ea typeface="微软雅黑" panose="020B0503020204020204" pitchFamily="34" charset="-122"/>
                </a:rPr>
                <a:t>端推理速度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extLst>
              <a:ext uri="{FF2B5EF4-FFF2-40B4-BE49-F238E27FC236}">
                <a16:creationId xmlns:a16="http://schemas.microsoft.com/office/drawing/2014/main" id="{97FD1C2A-411F-792B-ABF9-90056239C8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7500" y="3024359"/>
            <a:ext cx="4216928" cy="3162950"/>
          </a:xfrm>
          <a:prstGeom prst="rect">
            <a:avLst/>
          </a:prstGeom>
          <a:noFill/>
          <a:ln>
            <a:noFill/>
          </a:ln>
        </p:spPr>
      </p:pic>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7735978" y="1134825"/>
            <a:ext cx="3385465" cy="156966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0000"/>
                </a:solidFill>
                <a:latin typeface="Impact" panose="020B0806030902050204" pitchFamily="34" charset="0"/>
              </a:rPr>
              <a:t>Arm</a:t>
            </a:r>
            <a:r>
              <a:rPr lang="zh-CN" altLang="en-US" sz="2400" dirty="0">
                <a:solidFill>
                  <a:srgbClr val="FFFFFF"/>
                </a:solidFill>
                <a:latin typeface="Impact" panose="020B0806030902050204" pitchFamily="34" charset="0"/>
              </a:rPr>
              <a:t>端的推理速度，在各种优化后能够达到单张图片</a:t>
            </a:r>
            <a:r>
              <a:rPr lang="en-US" altLang="zh-CN" sz="2400" dirty="0">
                <a:solidFill>
                  <a:srgbClr val="FFFFFF"/>
                </a:solidFill>
                <a:latin typeface="Impact" panose="020B0806030902050204" pitchFamily="34" charset="0"/>
              </a:rPr>
              <a:t>218ms</a:t>
            </a:r>
            <a:r>
              <a:rPr lang="zh-CN" altLang="en-US" sz="2400" dirty="0">
                <a:solidFill>
                  <a:srgbClr val="FFFFFF"/>
                </a:solidFill>
                <a:latin typeface="Impact" panose="020B0806030902050204" pitchFamily="34" charset="0"/>
              </a:rPr>
              <a:t>，即</a:t>
            </a:r>
            <a:r>
              <a:rPr lang="zh-CN" altLang="en-US" sz="2400" dirty="0">
                <a:solidFill>
                  <a:srgbClr val="FF0000"/>
                </a:solidFill>
                <a:latin typeface="Impact" panose="020B0806030902050204" pitchFamily="34" charset="0"/>
              </a:rPr>
              <a:t>四帧</a:t>
            </a:r>
            <a:r>
              <a:rPr lang="zh-CN" altLang="en-US" sz="2400" dirty="0">
                <a:solidFill>
                  <a:srgbClr val="FFFFFF"/>
                </a:solidFill>
                <a:latin typeface="Impact" panose="020B0806030902050204" pitchFamily="34" charset="0"/>
              </a:rPr>
              <a:t>以上。</a:t>
            </a:r>
          </a:p>
        </p:txBody>
      </p:sp>
      <p:pic>
        <p:nvPicPr>
          <p:cNvPr id="4" name="图片 3">
            <a:extLst>
              <a:ext uri="{FF2B5EF4-FFF2-40B4-BE49-F238E27FC236}">
                <a16:creationId xmlns:a16="http://schemas.microsoft.com/office/drawing/2014/main" id="{1165BCD7-BAAE-6DE2-64CC-8548F6D12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21" y="1919655"/>
            <a:ext cx="7087530" cy="3238500"/>
          </a:xfrm>
          <a:prstGeom prst="rect">
            <a:avLst/>
          </a:prstGeom>
        </p:spPr>
      </p:pic>
    </p:spTree>
    <p:extLst>
      <p:ext uri="{BB962C8B-B14F-4D97-AF65-F5344CB8AC3E}">
        <p14:creationId xmlns:p14="http://schemas.microsoft.com/office/powerpoint/2010/main" val="416362211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7" y="573667"/>
              <a:ext cx="314922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5.1.1   </a:t>
              </a:r>
              <a:r>
                <a:rPr lang="en-US" altLang="zh-CN" sz="2400" dirty="0" err="1">
                  <a:solidFill>
                    <a:schemeClr val="bg1"/>
                  </a:solidFill>
                  <a:latin typeface="微软雅黑" panose="020B0503020204020204" pitchFamily="34" charset="-122"/>
                  <a:ea typeface="微软雅黑" panose="020B0503020204020204" pitchFamily="34" charset="-122"/>
                </a:rPr>
                <a:t>arm+fpga</a:t>
              </a:r>
              <a:r>
                <a:rPr lang="zh-CN" altLang="en-US" sz="2400" dirty="0">
                  <a:solidFill>
                    <a:schemeClr val="bg1"/>
                  </a:solidFill>
                  <a:latin typeface="微软雅黑" panose="020B0503020204020204" pitchFamily="34" charset="-122"/>
                  <a:ea typeface="微软雅黑" panose="020B0503020204020204" pitchFamily="34" charset="-122"/>
                </a:rPr>
                <a:t>推理速度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7735978" y="1134825"/>
            <a:ext cx="3385465" cy="156966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0000"/>
                </a:solidFill>
                <a:latin typeface="Impact" panose="020B0806030902050204" pitchFamily="34" charset="0"/>
              </a:rPr>
              <a:t>ARM+FPGA</a:t>
            </a:r>
            <a:r>
              <a:rPr lang="zh-CN" altLang="en-US" sz="2400" dirty="0">
                <a:solidFill>
                  <a:srgbClr val="FFFFFF"/>
                </a:solidFill>
                <a:latin typeface="Impact" panose="020B0806030902050204" pitchFamily="34" charset="0"/>
              </a:rPr>
              <a:t>的推理速度，在各种优化后能够达到单张图片</a:t>
            </a:r>
            <a:r>
              <a:rPr lang="en-US" altLang="zh-CN" sz="2400" dirty="0">
                <a:solidFill>
                  <a:srgbClr val="FFFFFF"/>
                </a:solidFill>
                <a:latin typeface="Impact" panose="020B0806030902050204" pitchFamily="34" charset="0"/>
              </a:rPr>
              <a:t>365ms</a:t>
            </a:r>
            <a:r>
              <a:rPr lang="zh-CN" altLang="en-US" sz="2400" dirty="0">
                <a:solidFill>
                  <a:srgbClr val="FFFFFF"/>
                </a:solidFill>
                <a:latin typeface="Impact" panose="020B0806030902050204" pitchFamily="34" charset="0"/>
              </a:rPr>
              <a:t>左右，接近</a:t>
            </a:r>
            <a:r>
              <a:rPr lang="zh-CN" altLang="en-US" sz="2400" dirty="0">
                <a:solidFill>
                  <a:srgbClr val="FF0000"/>
                </a:solidFill>
                <a:latin typeface="Impact" panose="020B0806030902050204" pitchFamily="34" charset="0"/>
              </a:rPr>
              <a:t>三帧</a:t>
            </a:r>
            <a:r>
              <a:rPr lang="zh-CN" altLang="en-US" sz="2400" dirty="0">
                <a:solidFill>
                  <a:srgbClr val="FFFFFF"/>
                </a:solidFill>
                <a:latin typeface="Impact" panose="020B0806030902050204" pitchFamily="34" charset="0"/>
              </a:rPr>
              <a:t>。</a:t>
            </a:r>
          </a:p>
        </p:txBody>
      </p:sp>
      <p:pic>
        <p:nvPicPr>
          <p:cNvPr id="23" name="图片 22">
            <a:extLst>
              <a:ext uri="{FF2B5EF4-FFF2-40B4-BE49-F238E27FC236}">
                <a16:creationId xmlns:a16="http://schemas.microsoft.com/office/drawing/2014/main" id="{AA188AC8-E98B-7886-4799-03CBE66B6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3121" y="3024359"/>
            <a:ext cx="4216928" cy="3162950"/>
          </a:xfrm>
          <a:prstGeom prst="rect">
            <a:avLst/>
          </a:prstGeom>
          <a:noFill/>
          <a:ln>
            <a:noFill/>
          </a:ln>
        </p:spPr>
      </p:pic>
      <p:pic>
        <p:nvPicPr>
          <p:cNvPr id="5" name="图片 4">
            <a:extLst>
              <a:ext uri="{FF2B5EF4-FFF2-40B4-BE49-F238E27FC236}">
                <a16:creationId xmlns:a16="http://schemas.microsoft.com/office/drawing/2014/main" id="{4E7095C1-1400-4DFF-B078-E6BFEF6C6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47" y="1635766"/>
            <a:ext cx="6367838" cy="3800475"/>
          </a:xfrm>
          <a:prstGeom prst="rect">
            <a:avLst/>
          </a:prstGeom>
        </p:spPr>
      </p:pic>
    </p:spTree>
    <p:extLst>
      <p:ext uri="{BB962C8B-B14F-4D97-AF65-F5344CB8AC3E}">
        <p14:creationId xmlns:p14="http://schemas.microsoft.com/office/powerpoint/2010/main" val="250633877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7030620-6926-E98E-504C-C8C017780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87" y="1723738"/>
            <a:ext cx="6561099" cy="4625990"/>
          </a:xfrm>
          <a:prstGeom prst="rect">
            <a:avLst/>
          </a:prstGeom>
        </p:spPr>
      </p:pic>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7" y="573667"/>
              <a:ext cx="314922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5.2.1   </a:t>
              </a:r>
              <a:r>
                <a:rPr lang="zh-CN" altLang="en-US" sz="2400" dirty="0">
                  <a:solidFill>
                    <a:schemeClr val="bg1"/>
                  </a:solidFill>
                  <a:latin typeface="微软雅黑" panose="020B0503020204020204" pitchFamily="34" charset="-122"/>
                  <a:ea typeface="微软雅黑" panose="020B0503020204020204" pitchFamily="34" charset="-122"/>
                </a:rPr>
                <a:t>电脑端模型精度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7040404" y="2750059"/>
            <a:ext cx="4081039" cy="230832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Impact" panose="020B0806030902050204" pitchFamily="34" charset="0"/>
              </a:rPr>
              <a:t>模型使用</a:t>
            </a:r>
            <a:r>
              <a:rPr lang="en-US" altLang="zh-CN" sz="2400" dirty="0" err="1">
                <a:solidFill>
                  <a:srgbClr val="FF0000"/>
                </a:solidFill>
                <a:latin typeface="Impact" panose="020B0806030902050204" pitchFamily="34" charset="0"/>
              </a:rPr>
              <a:t>pascalvoc</a:t>
            </a:r>
            <a:r>
              <a:rPr lang="zh-CN" altLang="en-US" sz="2400" dirty="0">
                <a:solidFill>
                  <a:schemeClr val="bg1"/>
                </a:solidFill>
                <a:latin typeface="Impact" panose="020B0806030902050204" pitchFamily="34" charset="0"/>
              </a:rPr>
              <a:t>数据集进行训练，使用</a:t>
            </a:r>
            <a:r>
              <a:rPr lang="en-US" altLang="zh-CN" sz="2400" dirty="0">
                <a:solidFill>
                  <a:schemeClr val="bg1"/>
                </a:solidFill>
                <a:latin typeface="Impact" panose="020B0806030902050204" pitchFamily="34" charset="0"/>
              </a:rPr>
              <a:t>VOC2007</a:t>
            </a:r>
            <a:r>
              <a:rPr lang="zh-CN" altLang="en-US" sz="2400" dirty="0">
                <a:solidFill>
                  <a:schemeClr val="bg1"/>
                </a:solidFill>
                <a:latin typeface="Impact" panose="020B0806030902050204" pitchFamily="34" charset="0"/>
              </a:rPr>
              <a:t>测试集</a:t>
            </a:r>
            <a:r>
              <a:rPr lang="en-US" altLang="zh-CN" sz="2400" dirty="0">
                <a:solidFill>
                  <a:schemeClr val="bg1"/>
                </a:solidFill>
                <a:latin typeface="Impact" panose="020B0806030902050204" pitchFamily="34" charset="0"/>
              </a:rPr>
              <a:t>4952</a:t>
            </a:r>
            <a:r>
              <a:rPr lang="zh-CN" altLang="en-US" sz="2400" dirty="0">
                <a:solidFill>
                  <a:schemeClr val="bg1"/>
                </a:solidFill>
                <a:latin typeface="Impact" panose="020B0806030902050204" pitchFamily="34" charset="0"/>
              </a:rPr>
              <a:t>张图进行精度评估，达到了</a:t>
            </a:r>
            <a:r>
              <a:rPr lang="en-US" altLang="zh-CN" sz="2400" dirty="0">
                <a:solidFill>
                  <a:srgbClr val="FF0000"/>
                </a:solidFill>
                <a:latin typeface="Impact" panose="020B0806030902050204" pitchFamily="34" charset="0"/>
              </a:rPr>
              <a:t>65</a:t>
            </a:r>
            <a:r>
              <a:rPr lang="zh-CN" altLang="en-US" sz="2400" dirty="0">
                <a:solidFill>
                  <a:schemeClr val="bg1"/>
                </a:solidFill>
                <a:latin typeface="Impact" panose="020B0806030902050204" pitchFamily="34" charset="0"/>
              </a:rPr>
              <a:t>的精度，符合设计要求。</a:t>
            </a:r>
          </a:p>
          <a:p>
            <a:pPr eaLnBrk="1" hangingPunct="1"/>
            <a:endParaRPr lang="zh-CN" altLang="en-US" sz="2400" dirty="0">
              <a:solidFill>
                <a:schemeClr val="bg1"/>
              </a:solidFill>
              <a:latin typeface="Impact" panose="020B0806030902050204" pitchFamily="34" charset="0"/>
            </a:endParaRPr>
          </a:p>
        </p:txBody>
      </p:sp>
      <p:sp>
        <p:nvSpPr>
          <p:cNvPr id="2" name="矩形 1">
            <a:extLst>
              <a:ext uri="{FF2B5EF4-FFF2-40B4-BE49-F238E27FC236}">
                <a16:creationId xmlns:a16="http://schemas.microsoft.com/office/drawing/2014/main" id="{F5C1A318-2703-9513-A86E-E55996F8B989}"/>
              </a:ext>
            </a:extLst>
          </p:cNvPr>
          <p:cNvSpPr/>
          <p:nvPr/>
        </p:nvSpPr>
        <p:spPr>
          <a:xfrm>
            <a:off x="4782766" y="5419548"/>
            <a:ext cx="1313234" cy="7976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37948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524209"/>
            <a:chOff x="0" y="543361"/>
            <a:chExt cx="3370216" cy="52420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0" y="605905"/>
              <a:ext cx="3370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5.2.2   </a:t>
              </a:r>
              <a:r>
                <a:rPr lang="zh-CN" altLang="en-US" sz="2400" dirty="0">
                  <a:solidFill>
                    <a:schemeClr val="bg1"/>
                  </a:solidFill>
                  <a:latin typeface="微软雅黑" panose="020B0503020204020204" pitchFamily="34" charset="-122"/>
                  <a:ea typeface="微软雅黑" panose="020B0503020204020204" pitchFamily="34" charset="-122"/>
                </a:rPr>
                <a:t>电脑端量化模型精度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8314742" y="2766474"/>
            <a:ext cx="3385465" cy="83099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Impact" panose="020B0806030902050204" pitchFamily="34" charset="0"/>
              </a:rPr>
              <a:t>量化训练后模型精度达到</a:t>
            </a:r>
            <a:r>
              <a:rPr lang="en-US" altLang="zh-CN" sz="2400" dirty="0">
                <a:solidFill>
                  <a:schemeClr val="bg1"/>
                </a:solidFill>
                <a:latin typeface="Impact" panose="020B0806030902050204" pitchFamily="34" charset="0"/>
              </a:rPr>
              <a:t>65%</a:t>
            </a:r>
            <a:r>
              <a:rPr lang="zh-CN" altLang="en-US" sz="2400" dirty="0">
                <a:solidFill>
                  <a:schemeClr val="bg1"/>
                </a:solidFill>
                <a:latin typeface="Impact" panose="020B0806030902050204" pitchFamily="34" charset="0"/>
              </a:rPr>
              <a:t>，符合设计要求</a:t>
            </a:r>
          </a:p>
        </p:txBody>
      </p:sp>
      <p:pic>
        <p:nvPicPr>
          <p:cNvPr id="16" name="图片 15">
            <a:extLst>
              <a:ext uri="{FF2B5EF4-FFF2-40B4-BE49-F238E27FC236}">
                <a16:creationId xmlns:a16="http://schemas.microsoft.com/office/drawing/2014/main" id="{F4F5CDCD-1D18-B5BB-91DC-C618F9FB76B0}"/>
              </a:ext>
            </a:extLst>
          </p:cNvPr>
          <p:cNvPicPr>
            <a:picLocks noChangeAspect="1"/>
          </p:cNvPicPr>
          <p:nvPr/>
        </p:nvPicPr>
        <p:blipFill rotWithShape="1">
          <a:blip r:embed="rId3">
            <a:extLst>
              <a:ext uri="{28A0092B-C50C-407E-A947-70E740481C1C}">
                <a14:useLocalDpi xmlns:a14="http://schemas.microsoft.com/office/drawing/2010/main" val="0"/>
              </a:ext>
            </a:extLst>
          </a:blip>
          <a:srcRect l="15025" t="45720" r="31809" b="-1"/>
          <a:stretch/>
        </p:blipFill>
        <p:spPr bwMode="auto">
          <a:xfrm>
            <a:off x="0" y="1358346"/>
            <a:ext cx="7797758" cy="4478250"/>
          </a:xfrm>
          <a:prstGeom prst="rect">
            <a:avLst/>
          </a:prstGeom>
          <a:noFill/>
          <a:ln>
            <a:noFill/>
          </a:ln>
          <a:extLst>
            <a:ext uri="{53640926-AAD7-44D8-BBD7-CCE9431645EC}">
              <a14:shadowObscured xmlns:a14="http://schemas.microsoft.com/office/drawing/2010/main"/>
            </a:ext>
          </a:extLst>
        </p:spPr>
      </p:pic>
      <p:sp>
        <p:nvSpPr>
          <p:cNvPr id="2" name="矩形 1">
            <a:extLst>
              <a:ext uri="{FF2B5EF4-FFF2-40B4-BE49-F238E27FC236}">
                <a16:creationId xmlns:a16="http://schemas.microsoft.com/office/drawing/2014/main" id="{F5C1A318-2703-9513-A86E-E55996F8B989}"/>
              </a:ext>
            </a:extLst>
          </p:cNvPr>
          <p:cNvSpPr/>
          <p:nvPr/>
        </p:nvSpPr>
        <p:spPr>
          <a:xfrm>
            <a:off x="5291847" y="4017523"/>
            <a:ext cx="1313234" cy="7976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640723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7" y="573667"/>
              <a:ext cx="314922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5.2.3   </a:t>
              </a:r>
              <a:r>
                <a:rPr lang="zh-CN" altLang="en-US" sz="2400" dirty="0">
                  <a:solidFill>
                    <a:schemeClr val="bg1"/>
                  </a:solidFill>
                  <a:latin typeface="微软雅黑" panose="020B0503020204020204" pitchFamily="34" charset="-122"/>
                  <a:ea typeface="微软雅黑" panose="020B0503020204020204" pitchFamily="34" charset="-122"/>
                </a:rPr>
                <a:t>模型测试集表现</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7546257" y="2737291"/>
            <a:ext cx="3385465" cy="12003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Impact" panose="020B0806030902050204" pitchFamily="34" charset="0"/>
              </a:rPr>
              <a:t>给测试集</a:t>
            </a:r>
            <a:r>
              <a:rPr lang="en-US" altLang="zh-CN" sz="2400" dirty="0">
                <a:solidFill>
                  <a:schemeClr val="bg1"/>
                </a:solidFill>
                <a:latin typeface="Impact" panose="020B0806030902050204" pitchFamily="34" charset="0"/>
              </a:rPr>
              <a:t>25</a:t>
            </a:r>
            <a:r>
              <a:rPr lang="zh-CN" altLang="en-US" sz="2400" dirty="0">
                <a:solidFill>
                  <a:schemeClr val="bg1"/>
                </a:solidFill>
                <a:latin typeface="Impact" panose="020B0806030902050204" pitchFamily="34" charset="0"/>
              </a:rPr>
              <a:t>张图打上标签，测得</a:t>
            </a:r>
            <a:r>
              <a:rPr lang="en-US" altLang="zh-CN" sz="2400" dirty="0">
                <a:solidFill>
                  <a:schemeClr val="bg1"/>
                </a:solidFill>
                <a:latin typeface="Impact" panose="020B0806030902050204" pitchFamily="34" charset="0"/>
              </a:rPr>
              <a:t>map</a:t>
            </a:r>
            <a:r>
              <a:rPr lang="zh-CN" altLang="en-US" sz="2400" dirty="0">
                <a:solidFill>
                  <a:schemeClr val="bg1"/>
                </a:solidFill>
                <a:latin typeface="Impact" panose="020B0806030902050204" pitchFamily="34" charset="0"/>
              </a:rPr>
              <a:t>超过</a:t>
            </a:r>
            <a:r>
              <a:rPr lang="en-US" altLang="zh-CN" sz="2400" dirty="0">
                <a:solidFill>
                  <a:schemeClr val="bg1"/>
                </a:solidFill>
                <a:latin typeface="Impact" panose="020B0806030902050204" pitchFamily="34" charset="0"/>
              </a:rPr>
              <a:t>65%</a:t>
            </a:r>
            <a:r>
              <a:rPr lang="zh-CN" altLang="en-US" sz="2400" dirty="0">
                <a:solidFill>
                  <a:schemeClr val="bg1"/>
                </a:solidFill>
                <a:latin typeface="Impact" panose="020B0806030902050204" pitchFamily="34" charset="0"/>
              </a:rPr>
              <a:t>，符合设计要求</a:t>
            </a:r>
          </a:p>
        </p:txBody>
      </p:sp>
      <p:pic>
        <p:nvPicPr>
          <p:cNvPr id="17" name="图片 16">
            <a:extLst>
              <a:ext uri="{FF2B5EF4-FFF2-40B4-BE49-F238E27FC236}">
                <a16:creationId xmlns:a16="http://schemas.microsoft.com/office/drawing/2014/main" id="{58EAE6E7-78AB-A9EF-4CE1-62E96E9956AD}"/>
              </a:ext>
            </a:extLst>
          </p:cNvPr>
          <p:cNvPicPr>
            <a:picLocks noChangeAspect="1"/>
          </p:cNvPicPr>
          <p:nvPr/>
        </p:nvPicPr>
        <p:blipFill rotWithShape="1">
          <a:blip r:embed="rId3">
            <a:extLst>
              <a:ext uri="{28A0092B-C50C-407E-A947-70E740481C1C}">
                <a14:useLocalDpi xmlns:a14="http://schemas.microsoft.com/office/drawing/2010/main" val="0"/>
              </a:ext>
            </a:extLst>
          </a:blip>
          <a:srcRect l="3382" t="71801" r="76478" b="760"/>
          <a:stretch/>
        </p:blipFill>
        <p:spPr bwMode="auto">
          <a:xfrm>
            <a:off x="778212" y="1599739"/>
            <a:ext cx="5211519" cy="39954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0441342"/>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2" cy="493479"/>
            <a:chOff x="0" y="543361"/>
            <a:chExt cx="3370216" cy="493479"/>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95297" y="573667"/>
              <a:ext cx="314922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5.2.4   FPGA</a:t>
              </a:r>
              <a:r>
                <a:rPr lang="zh-CN" altLang="en-US" sz="2400" dirty="0">
                  <a:solidFill>
                    <a:schemeClr val="bg1"/>
                  </a:solidFill>
                  <a:latin typeface="微软雅黑" panose="020B0503020204020204" pitchFamily="34" charset="-122"/>
                  <a:ea typeface="微软雅黑" panose="020B0503020204020204" pitchFamily="34" charset="-122"/>
                </a:rPr>
                <a:t>端模型精度</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33">
            <a:extLst>
              <a:ext uri="{FF2B5EF4-FFF2-40B4-BE49-F238E27FC236}">
                <a16:creationId xmlns:a16="http://schemas.microsoft.com/office/drawing/2014/main" id="{28932185-6B10-E8B6-1A6A-D968299C66D6}"/>
              </a:ext>
            </a:extLst>
          </p:cNvPr>
          <p:cNvSpPr txBox="1">
            <a:spLocks noChangeArrowheads="1"/>
          </p:cNvSpPr>
          <p:nvPr/>
        </p:nvSpPr>
        <p:spPr bwMode="auto">
          <a:xfrm>
            <a:off x="8881421" y="2520779"/>
            <a:ext cx="2758627" cy="267765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Impact" panose="020B0806030902050204" pitchFamily="34" charset="0"/>
              </a:rPr>
              <a:t>给图片打上标签</a:t>
            </a:r>
            <a:endParaRPr lang="en-US" altLang="zh-CN" sz="2400" dirty="0">
              <a:solidFill>
                <a:schemeClr val="bg1"/>
              </a:solidFill>
              <a:latin typeface="Impact" panose="020B0806030902050204" pitchFamily="34" charset="0"/>
            </a:endParaRPr>
          </a:p>
          <a:p>
            <a:pPr eaLnBrk="1" hangingPunct="1"/>
            <a:r>
              <a:rPr lang="zh-CN" altLang="en-US" sz="2400" dirty="0">
                <a:solidFill>
                  <a:schemeClr val="bg1"/>
                </a:solidFill>
                <a:latin typeface="Impact" panose="020B0806030902050204" pitchFamily="34" charset="0"/>
              </a:rPr>
              <a:t>计算得准确度</a:t>
            </a:r>
            <a:r>
              <a:rPr lang="en-US" altLang="zh-CN" sz="2400" dirty="0">
                <a:solidFill>
                  <a:schemeClr val="bg1"/>
                </a:solidFill>
                <a:latin typeface="Impact" panose="020B0806030902050204" pitchFamily="34" charset="0"/>
              </a:rPr>
              <a:t>P=TP/(TP+FP)=39/49=0.8</a:t>
            </a:r>
          </a:p>
          <a:p>
            <a:pPr eaLnBrk="1" hangingPunct="1"/>
            <a:r>
              <a:rPr lang="zh-CN" altLang="en-US" sz="2400" dirty="0">
                <a:solidFill>
                  <a:schemeClr val="bg1"/>
                </a:solidFill>
                <a:latin typeface="Impact" panose="020B0806030902050204" pitchFamily="34" charset="0"/>
              </a:rPr>
              <a:t>召回率</a:t>
            </a:r>
            <a:r>
              <a:rPr lang="en-US" altLang="zh-CN" sz="2400" dirty="0">
                <a:solidFill>
                  <a:schemeClr val="bg1"/>
                </a:solidFill>
                <a:latin typeface="Impact" panose="020B0806030902050204" pitchFamily="34" charset="0"/>
              </a:rPr>
              <a:t>R=TP/(TP+FN)=39/65=0.6</a:t>
            </a:r>
            <a:r>
              <a:rPr lang="zh-CN" altLang="en-US" sz="2400" dirty="0">
                <a:solidFill>
                  <a:schemeClr val="bg1"/>
                </a:solidFill>
                <a:latin typeface="Impact" panose="020B0806030902050204" pitchFamily="34" charset="0"/>
              </a:rPr>
              <a:t>。</a:t>
            </a:r>
          </a:p>
        </p:txBody>
      </p:sp>
      <p:graphicFrame>
        <p:nvGraphicFramePr>
          <p:cNvPr id="3" name="表格 2">
            <a:extLst>
              <a:ext uri="{FF2B5EF4-FFF2-40B4-BE49-F238E27FC236}">
                <a16:creationId xmlns:a16="http://schemas.microsoft.com/office/drawing/2014/main" id="{BB9C69C4-592F-798E-E857-D5AED70B6AE5}"/>
              </a:ext>
            </a:extLst>
          </p:cNvPr>
          <p:cNvGraphicFramePr>
            <a:graphicFrameLocks noGrp="1"/>
          </p:cNvGraphicFramePr>
          <p:nvPr>
            <p:extLst>
              <p:ext uri="{D42A27DB-BD31-4B8C-83A1-F6EECF244321}">
                <p14:modId xmlns:p14="http://schemas.microsoft.com/office/powerpoint/2010/main" val="1745535497"/>
              </p:ext>
            </p:extLst>
          </p:nvPr>
        </p:nvGraphicFramePr>
        <p:xfrm>
          <a:off x="5691416" y="447472"/>
          <a:ext cx="3101650" cy="5894963"/>
        </p:xfrm>
        <a:graphic>
          <a:graphicData uri="http://schemas.openxmlformats.org/drawingml/2006/table">
            <a:tbl>
              <a:tblPr firstRow="1" bandRow="1">
                <a:tableStyleId>{5C22544A-7EE6-4342-B048-85BDC9FD1C3A}</a:tableStyleId>
              </a:tblPr>
              <a:tblGrid>
                <a:gridCol w="952606">
                  <a:extLst>
                    <a:ext uri="{9D8B030D-6E8A-4147-A177-3AD203B41FA5}">
                      <a16:colId xmlns:a16="http://schemas.microsoft.com/office/drawing/2014/main" val="3195502756"/>
                    </a:ext>
                  </a:extLst>
                </a:gridCol>
                <a:gridCol w="692127">
                  <a:extLst>
                    <a:ext uri="{9D8B030D-6E8A-4147-A177-3AD203B41FA5}">
                      <a16:colId xmlns:a16="http://schemas.microsoft.com/office/drawing/2014/main" val="1126294607"/>
                    </a:ext>
                  </a:extLst>
                </a:gridCol>
                <a:gridCol w="685615">
                  <a:extLst>
                    <a:ext uri="{9D8B030D-6E8A-4147-A177-3AD203B41FA5}">
                      <a16:colId xmlns:a16="http://schemas.microsoft.com/office/drawing/2014/main" val="4175255930"/>
                    </a:ext>
                  </a:extLst>
                </a:gridCol>
                <a:gridCol w="771302">
                  <a:extLst>
                    <a:ext uri="{9D8B030D-6E8A-4147-A177-3AD203B41FA5}">
                      <a16:colId xmlns:a16="http://schemas.microsoft.com/office/drawing/2014/main" val="2678304463"/>
                    </a:ext>
                  </a:extLst>
                </a:gridCol>
              </a:tblGrid>
              <a:tr h="236619">
                <a:tc>
                  <a:txBody>
                    <a:bodyPr/>
                    <a:lstStyle/>
                    <a:p>
                      <a:pPr algn="l"/>
                      <a:r>
                        <a:rPr lang="en-US" sz="700" kern="1200">
                          <a:effectLst/>
                        </a:rPr>
                        <a:t>R</a:t>
                      </a:r>
                      <a:r>
                        <a:rPr lang="en-US" sz="800" kern="1200">
                          <a:effectLst/>
                        </a:rPr>
                        <a:t>esuls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TP</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1200">
                          <a:effectLst/>
                        </a:rPr>
                        <a:t>FP</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1200">
                          <a:effectLst/>
                        </a:rPr>
                        <a:t>FN</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57841261"/>
                  </a:ext>
                </a:extLst>
              </a:tr>
              <a:tr h="234044">
                <a:tc>
                  <a:txBody>
                    <a:bodyPr/>
                    <a:lstStyle/>
                    <a:p>
                      <a:pPr algn="l"/>
                      <a:r>
                        <a:rPr lang="en-US" sz="700" kern="120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120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120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131777817"/>
                  </a:ext>
                </a:extLst>
              </a:tr>
              <a:tr h="216594">
                <a:tc>
                  <a:txBody>
                    <a:bodyPr/>
                    <a:lstStyle/>
                    <a:p>
                      <a:pPr algn="l"/>
                      <a:r>
                        <a:rPr lang="en-US" sz="700" kern="120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211805479"/>
                  </a:ext>
                </a:extLst>
              </a:tr>
              <a:tr h="216594">
                <a:tc>
                  <a:txBody>
                    <a:bodyPr/>
                    <a:lstStyle/>
                    <a:p>
                      <a:pPr algn="l"/>
                      <a:r>
                        <a:rPr lang="en-US" sz="700" kern="120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40341685"/>
                  </a:ext>
                </a:extLst>
              </a:tr>
              <a:tr h="226044">
                <a:tc>
                  <a:txBody>
                    <a:bodyPr/>
                    <a:lstStyle/>
                    <a:p>
                      <a:pPr algn="l"/>
                      <a:r>
                        <a:rPr lang="en-US" sz="700" kern="1200">
                          <a:effectLst/>
                        </a:rPr>
                        <a:t>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82199785"/>
                  </a:ext>
                </a:extLst>
              </a:tr>
              <a:tr h="216594">
                <a:tc>
                  <a:txBody>
                    <a:bodyPr/>
                    <a:lstStyle/>
                    <a:p>
                      <a:pPr algn="l"/>
                      <a:r>
                        <a:rPr lang="en-US" sz="700" kern="1200">
                          <a:effectLst/>
                        </a:rPr>
                        <a:t>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904206154"/>
                  </a:ext>
                </a:extLst>
              </a:tr>
              <a:tr h="216594">
                <a:tc>
                  <a:txBody>
                    <a:bodyPr/>
                    <a:lstStyle/>
                    <a:p>
                      <a:pPr algn="l"/>
                      <a:r>
                        <a:rPr lang="en-US" sz="700" kern="1200">
                          <a:effectLst/>
                        </a:rPr>
                        <a:t>6</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37024345"/>
                  </a:ext>
                </a:extLst>
              </a:tr>
              <a:tr h="216594">
                <a:tc>
                  <a:txBody>
                    <a:bodyPr/>
                    <a:lstStyle/>
                    <a:p>
                      <a:pPr algn="l"/>
                      <a:r>
                        <a:rPr lang="en-US" sz="700" kern="1200">
                          <a:effectLst/>
                        </a:rPr>
                        <a:t>7</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348807571"/>
                  </a:ext>
                </a:extLst>
              </a:tr>
              <a:tr h="216594">
                <a:tc>
                  <a:txBody>
                    <a:bodyPr/>
                    <a:lstStyle/>
                    <a:p>
                      <a:pPr algn="l"/>
                      <a:r>
                        <a:rPr lang="en-US" sz="700" kern="1200">
                          <a:effectLst/>
                        </a:rPr>
                        <a:t>8</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58008281"/>
                  </a:ext>
                </a:extLst>
              </a:tr>
              <a:tr h="216594">
                <a:tc>
                  <a:txBody>
                    <a:bodyPr/>
                    <a:lstStyle/>
                    <a:p>
                      <a:pPr algn="l"/>
                      <a:r>
                        <a:rPr lang="en-US" sz="700" kern="1200">
                          <a:effectLst/>
                        </a:rPr>
                        <a:t>9</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694233763"/>
                  </a:ext>
                </a:extLst>
              </a:tr>
              <a:tr h="216594">
                <a:tc>
                  <a:txBody>
                    <a:bodyPr/>
                    <a:lstStyle/>
                    <a:p>
                      <a:pPr algn="l"/>
                      <a:r>
                        <a:rPr lang="en-US" sz="700" kern="1200">
                          <a:effectLst/>
                        </a:rPr>
                        <a:t>10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88488482"/>
                  </a:ext>
                </a:extLst>
              </a:tr>
              <a:tr h="216594">
                <a:tc>
                  <a:txBody>
                    <a:bodyPr/>
                    <a:lstStyle/>
                    <a:p>
                      <a:pPr algn="l"/>
                      <a:r>
                        <a:rPr lang="en-US" sz="700" kern="1200">
                          <a:effectLst/>
                        </a:rPr>
                        <a:t>11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280853288"/>
                  </a:ext>
                </a:extLst>
              </a:tr>
              <a:tr h="216594">
                <a:tc>
                  <a:txBody>
                    <a:bodyPr/>
                    <a:lstStyle/>
                    <a:p>
                      <a:pPr algn="l"/>
                      <a:r>
                        <a:rPr lang="en-US" sz="700" kern="1200">
                          <a:effectLst/>
                        </a:rPr>
                        <a:t>12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89112431"/>
                  </a:ext>
                </a:extLst>
              </a:tr>
              <a:tr h="216594">
                <a:tc>
                  <a:txBody>
                    <a:bodyPr/>
                    <a:lstStyle/>
                    <a:p>
                      <a:pPr algn="l"/>
                      <a:r>
                        <a:rPr lang="en-US" sz="700" kern="1200">
                          <a:effectLst/>
                        </a:rPr>
                        <a:t>13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820695974"/>
                  </a:ext>
                </a:extLst>
              </a:tr>
              <a:tr h="216594">
                <a:tc>
                  <a:txBody>
                    <a:bodyPr/>
                    <a:lstStyle/>
                    <a:p>
                      <a:pPr algn="l"/>
                      <a:r>
                        <a:rPr lang="en-US" sz="700" kern="1200">
                          <a:effectLst/>
                        </a:rPr>
                        <a:t>14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7223833"/>
                  </a:ext>
                </a:extLst>
              </a:tr>
              <a:tr h="216594">
                <a:tc>
                  <a:txBody>
                    <a:bodyPr/>
                    <a:lstStyle/>
                    <a:p>
                      <a:pPr algn="l"/>
                      <a:r>
                        <a:rPr lang="en-US" sz="700" kern="1200">
                          <a:effectLst/>
                        </a:rPr>
                        <a:t>15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530290565"/>
                  </a:ext>
                </a:extLst>
              </a:tr>
              <a:tr h="216594">
                <a:tc>
                  <a:txBody>
                    <a:bodyPr/>
                    <a:lstStyle/>
                    <a:p>
                      <a:pPr algn="l"/>
                      <a:r>
                        <a:rPr lang="en-US" sz="700" kern="1200">
                          <a:effectLst/>
                        </a:rPr>
                        <a:t>16</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996967220"/>
                  </a:ext>
                </a:extLst>
              </a:tr>
              <a:tr h="216594">
                <a:tc>
                  <a:txBody>
                    <a:bodyPr/>
                    <a:lstStyle/>
                    <a:p>
                      <a:pPr algn="l"/>
                      <a:r>
                        <a:rPr lang="en-US" sz="700" kern="1200">
                          <a:effectLst/>
                        </a:rPr>
                        <a:t>17</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306853112"/>
                  </a:ext>
                </a:extLst>
              </a:tr>
              <a:tr h="216594">
                <a:tc>
                  <a:txBody>
                    <a:bodyPr/>
                    <a:lstStyle/>
                    <a:p>
                      <a:pPr algn="l"/>
                      <a:r>
                        <a:rPr lang="en-US" sz="700" kern="1200">
                          <a:effectLst/>
                        </a:rPr>
                        <a:t>18</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dirty="0">
                          <a:effectLst/>
                        </a:rPr>
                        <a:t>0</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56061001"/>
                  </a:ext>
                </a:extLst>
              </a:tr>
              <a:tr h="216594">
                <a:tc>
                  <a:txBody>
                    <a:bodyPr/>
                    <a:lstStyle/>
                    <a:p>
                      <a:pPr algn="l"/>
                      <a:r>
                        <a:rPr lang="en-US" sz="700" kern="1200">
                          <a:effectLst/>
                        </a:rPr>
                        <a:t>19</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8612455"/>
                  </a:ext>
                </a:extLst>
              </a:tr>
              <a:tr h="216594">
                <a:tc>
                  <a:txBody>
                    <a:bodyPr/>
                    <a:lstStyle/>
                    <a:p>
                      <a:pPr algn="l"/>
                      <a:r>
                        <a:rPr lang="en-US" sz="700" kern="1200">
                          <a:effectLst/>
                        </a:rPr>
                        <a:t>20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051811038"/>
                  </a:ext>
                </a:extLst>
              </a:tr>
              <a:tr h="216594">
                <a:tc>
                  <a:txBody>
                    <a:bodyPr/>
                    <a:lstStyle/>
                    <a:p>
                      <a:pPr algn="l"/>
                      <a:r>
                        <a:rPr lang="en-US" sz="700" kern="1200">
                          <a:effectLst/>
                        </a:rPr>
                        <a:t>21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898593745"/>
                  </a:ext>
                </a:extLst>
              </a:tr>
              <a:tr h="216594">
                <a:tc>
                  <a:txBody>
                    <a:bodyPr/>
                    <a:lstStyle/>
                    <a:p>
                      <a:pPr algn="l"/>
                      <a:r>
                        <a:rPr lang="en-US" sz="700" kern="1200">
                          <a:effectLst/>
                        </a:rPr>
                        <a:t>22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33759459"/>
                  </a:ext>
                </a:extLst>
              </a:tr>
              <a:tr h="216594">
                <a:tc>
                  <a:txBody>
                    <a:bodyPr/>
                    <a:lstStyle/>
                    <a:p>
                      <a:pPr algn="l"/>
                      <a:r>
                        <a:rPr lang="en-US" sz="700" kern="1200">
                          <a:effectLst/>
                        </a:rPr>
                        <a:t>23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409480898"/>
                  </a:ext>
                </a:extLst>
              </a:tr>
              <a:tr h="216594">
                <a:tc>
                  <a:txBody>
                    <a:bodyPr/>
                    <a:lstStyle/>
                    <a:p>
                      <a:pPr algn="l"/>
                      <a:r>
                        <a:rPr lang="en-US" sz="700" kern="1200">
                          <a:effectLst/>
                        </a:rPr>
                        <a:t>24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370028364"/>
                  </a:ext>
                </a:extLst>
              </a:tr>
              <a:tr h="216594">
                <a:tc>
                  <a:txBody>
                    <a:bodyPr/>
                    <a:lstStyle/>
                    <a:p>
                      <a:pPr algn="l"/>
                      <a:r>
                        <a:rPr lang="en-US" sz="700" kern="1200">
                          <a:effectLst/>
                        </a:rPr>
                        <a:t>25</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2</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39672770"/>
                  </a:ext>
                </a:extLst>
              </a:tr>
              <a:tr h="216594">
                <a:tc>
                  <a:txBody>
                    <a:bodyPr/>
                    <a:lstStyle/>
                    <a:p>
                      <a:pPr algn="l"/>
                      <a:r>
                        <a:rPr lang="en-US" sz="700" kern="1200">
                          <a:effectLst/>
                        </a:rPr>
                        <a:t>TOTOL</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39</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a:effectLst/>
                        </a:rPr>
                        <a:t>10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8163" marR="58163" marT="29082" marB="29082"/>
                </a:tc>
                <a:tc>
                  <a:txBody>
                    <a:bodyPr/>
                    <a:lstStyle/>
                    <a:p>
                      <a:pPr algn="l"/>
                      <a:r>
                        <a:rPr lang="en-US" sz="700" kern="0" dirty="0">
                          <a:effectLst/>
                        </a:rPr>
                        <a:t>26</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683108049"/>
                  </a:ext>
                </a:extLst>
              </a:tr>
            </a:tbl>
          </a:graphicData>
        </a:graphic>
      </p:graphicFrame>
      <p:sp>
        <p:nvSpPr>
          <p:cNvPr id="16" name="TextBox 33">
            <a:extLst>
              <a:ext uri="{FF2B5EF4-FFF2-40B4-BE49-F238E27FC236}">
                <a16:creationId xmlns:a16="http://schemas.microsoft.com/office/drawing/2014/main" id="{F37FAC2E-0604-8492-C5B2-20B478FF2EA0}"/>
              </a:ext>
            </a:extLst>
          </p:cNvPr>
          <p:cNvSpPr txBox="1">
            <a:spLocks noChangeArrowheads="1"/>
          </p:cNvSpPr>
          <p:nvPr/>
        </p:nvSpPr>
        <p:spPr bwMode="auto">
          <a:xfrm>
            <a:off x="1112280" y="5472528"/>
            <a:ext cx="3101651"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FFFFF"/>
                </a:solidFill>
                <a:latin typeface="Impact" panose="020B0806030902050204" pitchFamily="34" charset="0"/>
              </a:rPr>
              <a:t>25</a:t>
            </a:r>
            <a:r>
              <a:rPr lang="zh-CN" altLang="en-US" sz="2400" dirty="0">
                <a:solidFill>
                  <a:srgbClr val="FFFFFF"/>
                </a:solidFill>
                <a:latin typeface="Impact" panose="020B0806030902050204" pitchFamily="34" charset="0"/>
              </a:rPr>
              <a:t>张测试集推理结果</a:t>
            </a:r>
            <a:endParaRPr lang="en-US" altLang="zh-CN" sz="2400" dirty="0">
              <a:solidFill>
                <a:srgbClr val="FFFFFF"/>
              </a:solidFill>
              <a:latin typeface="Impact" panose="020B0806030902050204" pitchFamily="34" charset="0"/>
            </a:endParaRPr>
          </a:p>
        </p:txBody>
      </p:sp>
      <p:sp>
        <p:nvSpPr>
          <p:cNvPr id="18" name="TextBox 33">
            <a:extLst>
              <a:ext uri="{FF2B5EF4-FFF2-40B4-BE49-F238E27FC236}">
                <a16:creationId xmlns:a16="http://schemas.microsoft.com/office/drawing/2014/main" id="{77737B91-7E36-127C-F259-BC54A402B813}"/>
              </a:ext>
            </a:extLst>
          </p:cNvPr>
          <p:cNvSpPr txBox="1">
            <a:spLocks noChangeArrowheads="1"/>
          </p:cNvSpPr>
          <p:nvPr/>
        </p:nvSpPr>
        <p:spPr bwMode="auto">
          <a:xfrm>
            <a:off x="8947980" y="232754"/>
            <a:ext cx="2360493" cy="46166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rgbClr val="FFFFFF"/>
                </a:solidFill>
                <a:latin typeface="Impact" panose="020B0806030902050204" pitchFamily="34" charset="0"/>
              </a:rPr>
              <a:t>计算分类正误</a:t>
            </a:r>
            <a:endParaRPr lang="en-US" altLang="zh-CN" sz="2400" dirty="0">
              <a:solidFill>
                <a:srgbClr val="FFFFFF"/>
              </a:solidFill>
              <a:latin typeface="Impact" panose="020B0806030902050204" pitchFamily="34" charset="0"/>
            </a:endParaRPr>
          </a:p>
        </p:txBody>
      </p:sp>
      <p:pic>
        <p:nvPicPr>
          <p:cNvPr id="4" name="图片 3">
            <a:extLst>
              <a:ext uri="{FF2B5EF4-FFF2-40B4-BE49-F238E27FC236}">
                <a16:creationId xmlns:a16="http://schemas.microsoft.com/office/drawing/2014/main" id="{1620CA34-7F3F-8EED-5188-D15A6DCFB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87" y="1061816"/>
            <a:ext cx="5469841" cy="4226695"/>
          </a:xfrm>
          <a:prstGeom prst="rect">
            <a:avLst/>
          </a:prstGeom>
        </p:spPr>
      </p:pic>
    </p:spTree>
    <p:extLst>
      <p:ext uri="{BB962C8B-B14F-4D97-AF65-F5344CB8AC3E}">
        <p14:creationId xmlns:p14="http://schemas.microsoft.com/office/powerpoint/2010/main" val="343647426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8" grpId="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964703" y="2563575"/>
            <a:ext cx="8262594" cy="1538883"/>
          </a:xfrm>
          <a:prstGeom prst="rect">
            <a:avLst/>
          </a:prstGeom>
          <a:noFill/>
        </p:spPr>
        <p:txBody>
          <a:bodyPr wrap="square" rtlCol="0">
            <a:spAutoFit/>
          </a:bodyPr>
          <a:lstStyle/>
          <a:p>
            <a:pPr algn="ctr"/>
            <a:r>
              <a:rPr lang="zh-CN" altLang="en-US" sz="6600" b="1" dirty="0">
                <a:solidFill>
                  <a:schemeClr val="bg1">
                    <a:lumMod val="95000"/>
                  </a:schemeClr>
                </a:solidFill>
                <a:latin typeface="微软雅黑" panose="020B0503020204020204" pitchFamily="34" charset="-122"/>
                <a:ea typeface="微软雅黑" panose="020B0503020204020204" pitchFamily="34" charset="-122"/>
              </a:rPr>
              <a:t>请老师同学批评指正</a:t>
            </a:r>
            <a:endParaRPr lang="en-US" altLang="zh-CN" sz="6600" b="1" dirty="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2800" b="1" dirty="0">
                <a:solidFill>
                  <a:schemeClr val="bg1">
                    <a:lumMod val="95000"/>
                  </a:schemeClr>
                </a:solidFill>
                <a:latin typeface="微软雅黑" panose="020B0503020204020204" pitchFamily="34" charset="-122"/>
                <a:ea typeface="微软雅黑" panose="020B0503020204020204" pitchFamily="34" charset="-122"/>
              </a:rPr>
              <a:t>Thank you for your patience and time!</a:t>
            </a:r>
            <a:endParaRPr lang="zh-CN" altLang="en-US" sz="28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1" name="Picture 4">
            <a:extLst>
              <a:ext uri="{FF2B5EF4-FFF2-40B4-BE49-F238E27FC236}">
                <a16:creationId xmlns:a16="http://schemas.microsoft.com/office/drawing/2014/main" id="{F27D76D1-66A8-BCBB-9082-AB46A3F942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 y="127170"/>
            <a:ext cx="9513651" cy="17825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8FD499C-FDE9-937B-410C-53B7213F1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05" t="4323" r="14285" b="7485"/>
          <a:stretch/>
        </p:blipFill>
        <p:spPr bwMode="auto">
          <a:xfrm>
            <a:off x="9513650" y="33932"/>
            <a:ext cx="2431915" cy="200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24398"/>
      </p:ext>
    </p:extLst>
  </p:cSld>
  <p:clrMapOvr>
    <a:masterClrMapping/>
  </p:clrMapOvr>
  <p:transition spd="med" advTm="665">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6667500"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1.2 </a:t>
              </a:r>
              <a:r>
                <a:rPr lang="zh-CN" altLang="en-US" sz="2400" dirty="0">
                  <a:solidFill>
                    <a:schemeClr val="bg1"/>
                  </a:solidFill>
                  <a:latin typeface="微软雅黑" panose="020B0503020204020204" pitchFamily="34" charset="-122"/>
                  <a:ea typeface="微软雅黑" panose="020B0503020204020204" pitchFamily="34" charset="-122"/>
                </a:rPr>
                <a:t>项目心得体会</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904628" y="2111841"/>
            <a:ext cx="9173227" cy="1886286"/>
          </a:xfrm>
          <a:prstGeom prst="rect">
            <a:avLst/>
          </a:prstGeom>
        </p:spPr>
        <p:txBody>
          <a:bodyPr wrap="square">
            <a:spAutoFit/>
          </a:bodyPr>
          <a:lstStyle/>
          <a:p>
            <a:pPr marL="342900" indent="-342900">
              <a:lnSpc>
                <a:spcPct val="150000"/>
              </a:lnSpc>
              <a:buFont typeface="Wingdings" pitchFamily="2" charset="2"/>
              <a:buChar char="Ø"/>
            </a:pPr>
            <a:r>
              <a:rPr lang="zh-CN" altLang="en-US" sz="2000" b="1" dirty="0"/>
              <a:t>掌握了剪枝以及训练量化的步骤，利用</a:t>
            </a:r>
            <a:r>
              <a:rPr lang="en-US" altLang="zh-CN" sz="2000" b="1" dirty="0" err="1"/>
              <a:t>paddlepaddle</a:t>
            </a:r>
            <a:r>
              <a:rPr lang="zh-CN" altLang="en-US" sz="2000" b="1" dirty="0"/>
              <a:t>重构了训练、剪枝、量化训练的代码。</a:t>
            </a:r>
            <a:endParaRPr lang="en-US" altLang="zh-CN" sz="2000" b="1" dirty="0"/>
          </a:p>
          <a:p>
            <a:pPr marL="342900" indent="-342900">
              <a:lnSpc>
                <a:spcPct val="150000"/>
              </a:lnSpc>
              <a:buFont typeface="Wingdings" pitchFamily="2" charset="2"/>
              <a:buChar char="Ø"/>
            </a:pPr>
            <a:r>
              <a:rPr lang="zh-CN" altLang="en-US" sz="2000" b="1" dirty="0"/>
              <a:t>硬件层面，对底层的</a:t>
            </a:r>
            <a:r>
              <a:rPr lang="en-US" altLang="zh-CN" sz="2000" b="1" dirty="0"/>
              <a:t>C</a:t>
            </a:r>
            <a:r>
              <a:rPr lang="zh-CN" altLang="en-US" sz="2000" b="1" dirty="0"/>
              <a:t>语言代码，例如数据重排进行了代码层面的优化，获得了效果提升。</a:t>
            </a:r>
            <a:endParaRPr lang="zh-CN" altLang="en-US" sz="2000" dirty="0"/>
          </a:p>
        </p:txBody>
      </p:sp>
      <p:sp>
        <p:nvSpPr>
          <p:cNvPr id="2" name="矩形 1"/>
          <p:cNvSpPr/>
          <p:nvPr/>
        </p:nvSpPr>
        <p:spPr>
          <a:xfrm>
            <a:off x="1815219" y="4600486"/>
            <a:ext cx="8448675" cy="506292"/>
          </a:xfrm>
          <a:prstGeom prst="rect">
            <a:avLst/>
          </a:prstGeom>
        </p:spPr>
        <p:txBody>
          <a:bodyPr wrap="square">
            <a:spAutoFit/>
          </a:bodyPr>
          <a:lstStyle/>
          <a:p>
            <a:pPr>
              <a:lnSpc>
                <a:spcPct val="150000"/>
              </a:lnSpc>
            </a:pPr>
            <a:r>
              <a:rPr lang="zh-CN" altLang="en-US" sz="2000" b="1" dirty="0"/>
              <a:t> </a:t>
            </a:r>
            <a:endParaRPr lang="zh-CN" altLang="en-US" sz="2000" dirty="0"/>
          </a:p>
        </p:txBody>
      </p:sp>
    </p:spTree>
    <p:extLst>
      <p:ext uri="{BB962C8B-B14F-4D97-AF65-F5344CB8AC3E}">
        <p14:creationId xmlns:p14="http://schemas.microsoft.com/office/powerpoint/2010/main" val="1478329373"/>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单圆角矩形 3"/>
          <p:cNvSpPr/>
          <p:nvPr/>
        </p:nvSpPr>
        <p:spPr>
          <a:xfrm flipV="1">
            <a:off x="5753100" y="817353"/>
            <a:ext cx="5649915" cy="5307012"/>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单圆角矩形 4"/>
          <p:cNvSpPr/>
          <p:nvPr/>
        </p:nvSpPr>
        <p:spPr>
          <a:xfrm flipH="1">
            <a:off x="390521" y="372342"/>
            <a:ext cx="8077203" cy="890022"/>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3600" spc="-100" dirty="0">
                <a:latin typeface="微软雅黑" pitchFamily="34" charset="-122"/>
                <a:ea typeface="微软雅黑" pitchFamily="34" charset="-122"/>
              </a:rPr>
              <a:t>2. SSD</a:t>
            </a:r>
            <a:r>
              <a:rPr lang="zh-CN" altLang="zh-CN" sz="3600" spc="-100" dirty="0">
                <a:latin typeface="微软雅黑" pitchFamily="34" charset="-122"/>
                <a:ea typeface="微软雅黑" pitchFamily="34" charset="-122"/>
              </a:rPr>
              <a:t>算法构成、原理及存在的问题</a:t>
            </a:r>
            <a:endParaRPr lang="zh-CN" altLang="en-US" sz="3600" spc="-100" dirty="0">
              <a:latin typeface="微软雅黑" pitchFamily="34" charset="-122"/>
              <a:ea typeface="微软雅黑" pitchFamily="34" charset="-122"/>
            </a:endParaRPr>
          </a:p>
        </p:txBody>
      </p:sp>
      <p:grpSp>
        <p:nvGrpSpPr>
          <p:cNvPr id="16" name="组合 15"/>
          <p:cNvGrpSpPr/>
          <p:nvPr/>
        </p:nvGrpSpPr>
        <p:grpSpPr>
          <a:xfrm>
            <a:off x="10347130" y="5029201"/>
            <a:ext cx="1255597" cy="977724"/>
            <a:chOff x="10318555" y="4914901"/>
            <a:chExt cx="1255597" cy="977724"/>
          </a:xfrm>
        </p:grpSpPr>
        <p:sp>
          <p:nvSpPr>
            <p:cNvPr id="8" name="椭圆 7"/>
            <p:cNvSpPr/>
            <p:nvPr/>
          </p:nvSpPr>
          <p:spPr>
            <a:xfrm>
              <a:off x="10318555" y="4914901"/>
              <a:ext cx="971342" cy="971342"/>
            </a:xfrm>
            <a:prstGeom prst="ellipse">
              <a:avLst/>
            </a:prstGeom>
            <a:solidFill>
              <a:srgbClr val="002060"/>
            </a:solidFill>
            <a:ln w="12700">
              <a:noFill/>
            </a:ln>
            <a:effectLst/>
          </p:spPr>
          <p:txBody>
            <a:bodyPr wrap="square" rtlCol="0" anchor="ctr">
              <a:spAutoFit/>
            </a:bodyPr>
            <a:lstStyle/>
            <a:p>
              <a:pPr algn="ctr"/>
              <a:endParaRPr lang="zh-CN" altLang="en-US" sz="16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3" y="4969295"/>
              <a:ext cx="1047179" cy="92333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3</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460905" y="603372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39000" y="2438400"/>
            <a:ext cx="3429000" cy="1689052"/>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400" b="1" dirty="0">
                <a:solidFill>
                  <a:schemeClr val="tx1">
                    <a:lumMod val="85000"/>
                    <a:lumOff val="15000"/>
                  </a:schemeClr>
                </a:solidFill>
                <a:latin typeface="微软雅黑" pitchFamily="34" charset="-122"/>
                <a:ea typeface="微软雅黑" pitchFamily="34" charset="-122"/>
              </a:rPr>
              <a:t>SSD</a:t>
            </a:r>
            <a:r>
              <a:rPr lang="zh-CN" altLang="en-US" sz="2400" b="1" dirty="0">
                <a:solidFill>
                  <a:schemeClr val="tx1">
                    <a:lumMod val="85000"/>
                    <a:lumOff val="15000"/>
                  </a:schemeClr>
                </a:solidFill>
                <a:latin typeface="微软雅黑" pitchFamily="34" charset="-122"/>
                <a:ea typeface="微软雅黑" pitchFamily="34" charset="-122"/>
              </a:rPr>
              <a:t>算法网络结构</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原理</a:t>
            </a:r>
            <a:endParaRPr lang="en-US" altLang="zh-CN" sz="2400" b="1"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2400" b="1" dirty="0">
                <a:solidFill>
                  <a:schemeClr val="tx1">
                    <a:lumMod val="85000"/>
                    <a:lumOff val="15000"/>
                  </a:schemeClr>
                </a:solidFill>
                <a:latin typeface="微软雅黑" pitchFamily="34" charset="-122"/>
                <a:ea typeface="微软雅黑" pitchFamily="34" charset="-122"/>
              </a:rPr>
              <a:t>存在的问题</a:t>
            </a:r>
          </a:p>
        </p:txBody>
      </p:sp>
    </p:spTree>
    <p:extLst>
      <p:ext uri="{BB962C8B-B14F-4D97-AF65-F5344CB8AC3E}">
        <p14:creationId xmlns:p14="http://schemas.microsoft.com/office/powerpoint/2010/main" val="245259773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8927E-6 -1.19861 L -3.18927E-6 7.40741E-7 L 0.00039 -0.12153 L -3.18927E-6 7.40741E-7 " pathEditMode="relative" rAng="0" ptsTypes="AAAA">
                                          <p:cBhvr>
                                            <p:cTn id="8" dur="600" fill="hold"/>
                                            <p:tgtEl>
                                              <p:spTgt spid="16"/>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2.1 SSD</a:t>
              </a:r>
              <a:r>
                <a:rPr lang="zh-CN" altLang="en-US" sz="2400" dirty="0">
                  <a:solidFill>
                    <a:schemeClr val="bg1"/>
                  </a:solidFill>
                  <a:latin typeface="微软雅黑" panose="020B0503020204020204" pitchFamily="34" charset="-122"/>
                  <a:ea typeface="微软雅黑" panose="020B0503020204020204" pitchFamily="34" charset="-122"/>
                </a:rPr>
                <a:t>算法网络结构</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73714" y="4276824"/>
            <a:ext cx="9184745" cy="1754326"/>
          </a:xfrm>
          <a:prstGeom prst="rect">
            <a:avLst/>
          </a:prstGeom>
        </p:spPr>
        <p:txBody>
          <a:bodyPr wrap="square">
            <a:spAutoFit/>
          </a:bodyPr>
          <a:lstStyle/>
          <a:p>
            <a:r>
              <a:rPr lang="en-US" altLang="zh-CN" dirty="0"/>
              <a:t>       SSD</a:t>
            </a:r>
            <a:r>
              <a:rPr lang="zh-CN" altLang="zh-CN" dirty="0"/>
              <a:t>在</a:t>
            </a:r>
            <a:r>
              <a:rPr lang="en-US" altLang="zh-CN" dirty="0"/>
              <a:t>VGG-16</a:t>
            </a:r>
            <a:r>
              <a:rPr lang="zh-CN" altLang="zh-CN" dirty="0"/>
              <a:t>基础网络后</a:t>
            </a:r>
            <a:r>
              <a:rPr lang="zh-CN" altLang="zh-CN" b="1" dirty="0"/>
              <a:t>又添加了</a:t>
            </a:r>
            <a:r>
              <a:rPr lang="zh-CN" altLang="zh-CN" b="1" dirty="0">
                <a:solidFill>
                  <a:srgbClr val="FF0000"/>
                </a:solidFill>
              </a:rPr>
              <a:t>六层卷积层</a:t>
            </a:r>
            <a:r>
              <a:rPr lang="zh-CN" altLang="zh-CN" dirty="0"/>
              <a:t>，采用</a:t>
            </a:r>
            <a:r>
              <a:rPr lang="zh-CN" altLang="zh-CN" b="1" dirty="0"/>
              <a:t>多尺度特征</a:t>
            </a:r>
            <a:r>
              <a:rPr lang="zh-CN" altLang="zh-CN" dirty="0"/>
              <a:t>表达的思想，分别利用卷积层输出的卷积特征图进行目标的检测。</a:t>
            </a:r>
            <a:r>
              <a:rPr lang="en-US" altLang="zh-CN" dirty="0"/>
              <a:t>SSD</a:t>
            </a:r>
            <a:r>
              <a:rPr lang="zh-CN" altLang="zh-CN" dirty="0"/>
              <a:t>的网络结构由</a:t>
            </a:r>
            <a:r>
              <a:rPr lang="zh-CN" altLang="zh-CN" b="1" dirty="0"/>
              <a:t>浅层的深度卷积神经网络</a:t>
            </a:r>
            <a:r>
              <a:rPr lang="zh-CN" altLang="zh-CN" dirty="0"/>
              <a:t>与</a:t>
            </a:r>
            <a:r>
              <a:rPr lang="zh-CN" altLang="zh-CN" b="1" dirty="0"/>
              <a:t>深层的多尺度特征检测网络</a:t>
            </a:r>
            <a:r>
              <a:rPr lang="zh-CN" altLang="zh-CN" dirty="0"/>
              <a:t>组成</a:t>
            </a:r>
            <a:r>
              <a:rPr lang="zh-CN" altLang="en-US" dirty="0"/>
              <a:t>。</a:t>
            </a:r>
            <a:r>
              <a:rPr lang="zh-CN" altLang="zh-CN" b="1" dirty="0"/>
              <a:t>不同网络深度的卷积层可以输出不同尺度的特征卷积图</a:t>
            </a:r>
            <a:r>
              <a:rPr lang="zh-CN" altLang="zh-CN" dirty="0"/>
              <a:t>，</a:t>
            </a:r>
            <a:r>
              <a:rPr lang="zh-CN" altLang="zh-CN" b="1" dirty="0"/>
              <a:t>因此</a:t>
            </a:r>
            <a:r>
              <a:rPr lang="en-US" altLang="zh-CN" b="1" dirty="0"/>
              <a:t>SSD</a:t>
            </a:r>
            <a:r>
              <a:rPr lang="zh-CN" altLang="zh-CN" b="1" dirty="0"/>
              <a:t>可以预测不同大小的目标</a:t>
            </a:r>
            <a:r>
              <a:rPr lang="zh-CN" altLang="zh-CN" dirty="0"/>
              <a:t>，即使用</a:t>
            </a:r>
            <a:r>
              <a:rPr lang="zh-CN" altLang="zh-CN" b="1" dirty="0"/>
              <a:t>分辨率较大的底层特征卷积图</a:t>
            </a:r>
            <a:r>
              <a:rPr lang="zh-CN" altLang="zh-CN" dirty="0"/>
              <a:t>对小目标进行检测，使用</a:t>
            </a:r>
            <a:r>
              <a:rPr lang="zh-CN" altLang="zh-CN" b="1" dirty="0"/>
              <a:t>分辨率较小的高层特征卷积图</a:t>
            </a:r>
            <a:r>
              <a:rPr lang="zh-CN" altLang="zh-CN" dirty="0"/>
              <a:t>对大目标进行检测，最后一层使用之前</a:t>
            </a:r>
            <a:r>
              <a:rPr lang="zh-CN" altLang="zh-CN" b="1" dirty="0"/>
              <a:t>多个尺度的特征卷积图生成的特征图</a:t>
            </a:r>
            <a:r>
              <a:rPr lang="zh-CN" altLang="zh-CN" dirty="0"/>
              <a:t>对多目标进行检测</a:t>
            </a:r>
            <a:r>
              <a:rPr lang="zh-CN" altLang="en-US" dirty="0"/>
              <a:t>，</a:t>
            </a:r>
            <a:r>
              <a:rPr lang="zh-CN" altLang="zh-CN" dirty="0">
                <a:solidFill>
                  <a:srgbClr val="FF0000"/>
                </a:solidFill>
              </a:rPr>
              <a:t>特征金字塔</a:t>
            </a:r>
            <a:r>
              <a:rPr lang="zh-CN" altLang="zh-CN" dirty="0"/>
              <a:t>结构。</a:t>
            </a:r>
            <a:endParaRPr lang="zh-CN" altLang="zh-CN" b="1" dirty="0">
              <a:solidFill>
                <a:srgbClr val="C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396" y="1147584"/>
            <a:ext cx="9985375" cy="299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7648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 y="952500"/>
            <a:ext cx="11360744"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373028"/>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43361"/>
            <a:ext cx="4112533" cy="508973"/>
            <a:chOff x="0" y="543361"/>
            <a:chExt cx="3370217" cy="508973"/>
          </a:xfrm>
        </p:grpSpPr>
        <p:grpSp>
          <p:nvGrpSpPr>
            <p:cNvPr id="10" name="组合 9"/>
            <p:cNvGrpSpPr/>
            <p:nvPr/>
          </p:nvGrpSpPr>
          <p:grpSpPr>
            <a:xfrm>
              <a:off x="0" y="543361"/>
              <a:ext cx="3370216" cy="493479"/>
              <a:chOff x="0" y="288813"/>
              <a:chExt cx="3370216" cy="493479"/>
            </a:xfrm>
            <a:solidFill>
              <a:srgbClr val="131426"/>
            </a:solidFill>
          </p:grpSpPr>
          <p:sp>
            <p:nvSpPr>
              <p:cNvPr id="12" name="矩形 11"/>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3"/>
            <p:cNvSpPr txBox="1"/>
            <p:nvPr/>
          </p:nvSpPr>
          <p:spPr>
            <a:xfrm>
              <a:off x="508001" y="590669"/>
              <a:ext cx="2862216"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2.2   </a:t>
              </a:r>
              <a:r>
                <a:rPr lang="zh-CN" altLang="en-US" sz="2400" dirty="0">
                  <a:solidFill>
                    <a:schemeClr val="bg1"/>
                  </a:solidFill>
                  <a:latin typeface="微软雅黑" panose="020B0503020204020204" pitchFamily="34" charset="-122"/>
                  <a:ea typeface="微软雅黑" panose="020B0503020204020204" pitchFamily="34" charset="-122"/>
                </a:rPr>
                <a:t>原理</a:t>
              </a:r>
            </a:p>
          </p:txBody>
        </p:sp>
      </p:grpSp>
      <p:grpSp>
        <p:nvGrpSpPr>
          <p:cNvPr id="74" name="组合 73"/>
          <p:cNvGrpSpPr/>
          <p:nvPr/>
        </p:nvGrpSpPr>
        <p:grpSpPr>
          <a:xfrm>
            <a:off x="11550315" y="6507183"/>
            <a:ext cx="299785" cy="299785"/>
            <a:chOff x="11550315" y="6496550"/>
            <a:chExt cx="299785" cy="299785"/>
          </a:xfrm>
        </p:grpSpPr>
        <p:sp>
          <p:nvSpPr>
            <p:cNvPr id="75" name="椭圆 74"/>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flipH="1">
            <a:off x="11055771" y="6507183"/>
            <a:ext cx="299785" cy="299785"/>
            <a:chOff x="11550315" y="6496550"/>
            <a:chExt cx="299785" cy="299785"/>
          </a:xfrm>
        </p:grpSpPr>
        <p:sp>
          <p:nvSpPr>
            <p:cNvPr id="78" name="椭圆 77"/>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98596" y="5116950"/>
            <a:ext cx="10841453" cy="923330"/>
          </a:xfrm>
          <a:prstGeom prst="rect">
            <a:avLst/>
          </a:prstGeom>
        </p:spPr>
        <p:txBody>
          <a:bodyPr wrap="square">
            <a:spAutoFit/>
          </a:bodyPr>
          <a:lstStyle/>
          <a:p>
            <a:r>
              <a:rPr lang="zh-CN" altLang="zh-CN" dirty="0"/>
              <a:t> 在借鉴了</a:t>
            </a:r>
            <a:r>
              <a:rPr lang="en-US" altLang="zh-CN" b="1" dirty="0"/>
              <a:t>Faster R-CNN</a:t>
            </a:r>
            <a:r>
              <a:rPr lang="zh-CN" altLang="zh-CN" b="1" dirty="0"/>
              <a:t>中的</a:t>
            </a:r>
            <a:r>
              <a:rPr lang="en-US" altLang="zh-CN" b="1" dirty="0"/>
              <a:t>anchor</a:t>
            </a:r>
            <a:r>
              <a:rPr lang="zh-CN" altLang="zh-CN" b="1" dirty="0"/>
              <a:t>机制</a:t>
            </a:r>
            <a:r>
              <a:rPr lang="zh-CN" altLang="zh-CN" dirty="0"/>
              <a:t>基础上，</a:t>
            </a:r>
            <a:r>
              <a:rPr lang="en-US" altLang="zh-CN" dirty="0"/>
              <a:t>SSD</a:t>
            </a:r>
            <a:r>
              <a:rPr lang="zh-CN" altLang="zh-CN" dirty="0"/>
              <a:t>算法提出了</a:t>
            </a:r>
            <a:r>
              <a:rPr lang="zh-CN" altLang="zh-CN" b="1" dirty="0"/>
              <a:t>默认框</a:t>
            </a:r>
            <a:r>
              <a:rPr lang="zh-CN" altLang="zh-CN" dirty="0"/>
              <a:t>的理念，并借鉴了</a:t>
            </a:r>
            <a:r>
              <a:rPr lang="en-US" altLang="zh-CN" dirty="0"/>
              <a:t>YOLO</a:t>
            </a:r>
            <a:r>
              <a:rPr lang="zh-CN" altLang="zh-CN" dirty="0"/>
              <a:t>算法中将输入图像分割成</a:t>
            </a:r>
            <a:r>
              <a:rPr lang="en-US" altLang="zh-CN" dirty="0"/>
              <a:t>8*8</a:t>
            </a:r>
            <a:r>
              <a:rPr lang="zh-CN" altLang="zh-CN" dirty="0"/>
              <a:t>网格的机制，然后采用预先设计的默认框生成算法，在每个网格上生成尺度大小不同的默认框，这些默认框可以基本包含输入图像中的所有目标对象。</a:t>
            </a:r>
            <a:endParaRPr lang="en-US" altLang="zh-CN" dirty="0"/>
          </a:p>
        </p:txBody>
      </p:sp>
      <p:pic>
        <p:nvPicPr>
          <p:cNvPr id="14" name="图片 13"/>
          <p:cNvPicPr/>
          <p:nvPr/>
        </p:nvPicPr>
        <p:blipFill>
          <a:blip r:embed="rId3"/>
          <a:stretch>
            <a:fillRect/>
          </a:stretch>
        </p:blipFill>
        <p:spPr>
          <a:xfrm>
            <a:off x="2490124" y="1399322"/>
            <a:ext cx="7721175" cy="3598863"/>
          </a:xfrm>
          <a:prstGeom prst="rect">
            <a:avLst/>
          </a:prstGeom>
        </p:spPr>
      </p:pic>
    </p:spTree>
    <p:extLst>
      <p:ext uri="{BB962C8B-B14F-4D97-AF65-F5344CB8AC3E}">
        <p14:creationId xmlns:p14="http://schemas.microsoft.com/office/powerpoint/2010/main" val="325625941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28000">
                                          <p:cBhvr additive="base">
                                            <p:cTn id="7" dur="250" fill="hold"/>
                                            <p:tgtEl>
                                              <p:spTgt spid="9"/>
                                            </p:tgtEl>
                                            <p:attrNameLst>
                                              <p:attrName>ppt_x</p:attrName>
                                            </p:attrNameLst>
                                          </p:cBhvr>
                                          <p:tavLst>
                                            <p:tav tm="0">
                                              <p:val>
                                                <p:strVal val="0-#ppt_w/2"/>
                                              </p:val>
                                            </p:tav>
                                            <p:tav tm="100000">
                                              <p:val>
                                                <p:strVal val="#ppt_x"/>
                                              </p:val>
                                            </p:tav>
                                          </p:tavLst>
                                        </p:anim>
                                        <p:anim calcmode="lin" valueType="num" p14:bounceEnd="28000">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32822</TotalTime>
  <Words>3621</Words>
  <Application>Microsoft Office PowerPoint</Application>
  <PresentationFormat>宽屏</PresentationFormat>
  <Paragraphs>442</Paragraphs>
  <Slides>48</Slides>
  <Notes>48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-apple-system</vt:lpstr>
      <vt:lpstr>等线</vt:lpstr>
      <vt:lpstr>华光细圆_CNKI</vt:lpstr>
      <vt:lpstr>楷体</vt:lpstr>
      <vt:lpstr>宋体</vt:lpstr>
      <vt:lpstr>微软雅黑</vt:lpstr>
      <vt:lpstr>Arial</vt:lpstr>
      <vt:lpstr>Calibri</vt:lpstr>
      <vt:lpstr>Calibri Light</vt:lpstr>
      <vt:lpstr>Impact</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cp:lastModifiedBy>寅聪</cp:lastModifiedBy>
  <cp:revision>353</cp:revision>
  <dcterms:created xsi:type="dcterms:W3CDTF">2013-10-25T14:41:09Z</dcterms:created>
  <dcterms:modified xsi:type="dcterms:W3CDTF">2022-06-05T14:35:19Z</dcterms:modified>
</cp:coreProperties>
</file>